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5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sldIdLst>
    <p:sldId id="353" r:id="rId2"/>
    <p:sldId id="354" r:id="rId3"/>
    <p:sldId id="355" r:id="rId4"/>
    <p:sldId id="356" r:id="rId5"/>
    <p:sldId id="357" r:id="rId6"/>
    <p:sldId id="358" r:id="rId7"/>
    <p:sldId id="359" r:id="rId8"/>
    <p:sldId id="360" r:id="rId9"/>
    <p:sldId id="361" r:id="rId10"/>
    <p:sldId id="362" r:id="rId11"/>
    <p:sldId id="363" r:id="rId12"/>
    <p:sldId id="364" r:id="rId13"/>
    <p:sldId id="365" r:id="rId14"/>
    <p:sldId id="366" r:id="rId15"/>
    <p:sldId id="367" r:id="rId16"/>
    <p:sldId id="368" r:id="rId17"/>
    <p:sldId id="369" r:id="rId18"/>
    <p:sldId id="370" r:id="rId19"/>
    <p:sldId id="371" r:id="rId20"/>
    <p:sldId id="372" r:id="rId21"/>
    <p:sldId id="373" r:id="rId22"/>
    <p:sldId id="374" r:id="rId23"/>
    <p:sldId id="375" r:id="rId24"/>
    <p:sldId id="376" r:id="rId25"/>
    <p:sldId id="377" r:id="rId26"/>
    <p:sldId id="378" r:id="rId27"/>
    <p:sldId id="379" r:id="rId28"/>
    <p:sldId id="380" r:id="rId29"/>
    <p:sldId id="381" r:id="rId30"/>
    <p:sldId id="382" r:id="rId31"/>
    <p:sldId id="383" r:id="rId32"/>
    <p:sldId id="384" r:id="rId33"/>
    <p:sldId id="385" r:id="rId34"/>
    <p:sldId id="386" r:id="rId35"/>
    <p:sldId id="387" r:id="rId36"/>
    <p:sldId id="388" r:id="rId37"/>
    <p:sldId id="389" r:id="rId38"/>
    <p:sldId id="390" r:id="rId39"/>
    <p:sldId id="391" r:id="rId40"/>
    <p:sldId id="392" r:id="rId41"/>
    <p:sldId id="393" r:id="rId42"/>
    <p:sldId id="394" r:id="rId43"/>
    <p:sldId id="395" r:id="rId44"/>
    <p:sldId id="396" r:id="rId45"/>
    <p:sldId id="397" r:id="rId46"/>
    <p:sldId id="398" r:id="rId47"/>
    <p:sldId id="399" r:id="rId48"/>
    <p:sldId id="400" r:id="rId49"/>
    <p:sldId id="401" r:id="rId50"/>
    <p:sldId id="402" r:id="rId51"/>
    <p:sldId id="403" r:id="rId52"/>
    <p:sldId id="404" r:id="rId53"/>
    <p:sldId id="405" r:id="rId54"/>
    <p:sldId id="406" r:id="rId55"/>
    <p:sldId id="407" r:id="rId56"/>
    <p:sldId id="408" r:id="rId57"/>
    <p:sldId id="409" r:id="rId58"/>
    <p:sldId id="410" r:id="rId5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F661BF-808A-4813-BE74-7F8C721701F7}" type="datetimeFigureOut">
              <a:rPr lang="en-US" smtClean="0"/>
              <a:pPr/>
              <a:t>6/20/2011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AB1B1A-BB38-4231-8DBB-5C27FB63D75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pPr eaLnBrk="1" hangingPunct="1">
              <a:spcBef>
                <a:spcPct val="0"/>
              </a:spcBef>
            </a:pPr>
            <a:endParaRPr lang="en-US" sz="24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pPr eaLnBrk="1" hangingPunct="1">
              <a:spcBef>
                <a:spcPct val="0"/>
              </a:spcBef>
            </a:pPr>
            <a:endParaRPr lang="en-US" sz="24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pPr eaLnBrk="1" hangingPunct="1">
              <a:spcBef>
                <a:spcPct val="0"/>
              </a:spcBef>
            </a:pPr>
            <a:endParaRPr lang="en-US" sz="24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pPr eaLnBrk="1" hangingPunct="1">
              <a:spcBef>
                <a:spcPct val="0"/>
              </a:spcBef>
            </a:pPr>
            <a:endParaRPr lang="en-US" sz="24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pPr eaLnBrk="1" hangingPunct="1">
              <a:spcBef>
                <a:spcPct val="0"/>
              </a:spcBef>
            </a:pPr>
            <a:endParaRPr lang="en-US" sz="24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pPr eaLnBrk="1" hangingPunct="1">
              <a:spcBef>
                <a:spcPct val="0"/>
              </a:spcBef>
            </a:pPr>
            <a:endParaRPr lang="en-US" sz="24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pPr eaLnBrk="1" hangingPunct="1">
              <a:spcBef>
                <a:spcPct val="0"/>
              </a:spcBef>
            </a:pPr>
            <a:endParaRPr lang="en-US" sz="24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pPr eaLnBrk="1" hangingPunct="1">
              <a:spcBef>
                <a:spcPct val="0"/>
              </a:spcBef>
            </a:pPr>
            <a:endParaRPr lang="en-US" sz="24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pPr eaLnBrk="1" hangingPunct="1">
              <a:spcBef>
                <a:spcPct val="0"/>
              </a:spcBef>
            </a:pPr>
            <a:endParaRPr lang="en-US" sz="24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pPr eaLnBrk="1" hangingPunct="1">
              <a:spcBef>
                <a:spcPct val="0"/>
              </a:spcBef>
            </a:pPr>
            <a:endParaRPr lang="en-US" sz="24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pPr eaLnBrk="1" hangingPunct="1">
              <a:spcBef>
                <a:spcPct val="0"/>
              </a:spcBef>
            </a:pPr>
            <a:endParaRPr lang="en-US" sz="24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pPr eaLnBrk="1" hangingPunct="1">
              <a:spcBef>
                <a:spcPct val="0"/>
              </a:spcBef>
            </a:pPr>
            <a:endParaRPr lang="en-US" sz="24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pPr eaLnBrk="1" hangingPunct="1">
              <a:spcBef>
                <a:spcPct val="0"/>
              </a:spcBef>
            </a:pPr>
            <a:endParaRPr lang="en-US" sz="24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pPr eaLnBrk="1" hangingPunct="1">
              <a:spcBef>
                <a:spcPct val="0"/>
              </a:spcBef>
            </a:pPr>
            <a:endParaRPr lang="en-US" sz="24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pPr eaLnBrk="1" hangingPunct="1">
              <a:spcBef>
                <a:spcPct val="0"/>
              </a:spcBef>
            </a:pPr>
            <a:endParaRPr lang="en-US" sz="24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pPr eaLnBrk="1" hangingPunct="1">
              <a:spcBef>
                <a:spcPct val="0"/>
              </a:spcBef>
            </a:pPr>
            <a:endParaRPr lang="en-US" sz="24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pPr eaLnBrk="1" hangingPunct="1">
              <a:spcBef>
                <a:spcPct val="0"/>
              </a:spcBef>
            </a:pPr>
            <a:endParaRPr lang="en-US" sz="240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pPr eaLnBrk="1" hangingPunct="1">
              <a:spcBef>
                <a:spcPct val="0"/>
              </a:spcBef>
            </a:pPr>
            <a:endParaRPr lang="en-US" sz="240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pPr eaLnBrk="1" hangingPunct="1">
              <a:spcBef>
                <a:spcPct val="0"/>
              </a:spcBef>
            </a:pPr>
            <a:endParaRPr lang="en-US" sz="240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pPr eaLnBrk="1" hangingPunct="1">
              <a:spcBef>
                <a:spcPct val="0"/>
              </a:spcBef>
            </a:pPr>
            <a:endParaRPr lang="en-US" sz="240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pPr eaLnBrk="1" hangingPunct="1">
              <a:spcBef>
                <a:spcPct val="0"/>
              </a:spcBef>
            </a:pPr>
            <a:endParaRPr lang="en-US" sz="240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pPr eaLnBrk="1" hangingPunct="1">
              <a:spcBef>
                <a:spcPct val="0"/>
              </a:spcBef>
            </a:pPr>
            <a:endParaRPr lang="en-US" sz="24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pPr eaLnBrk="1" hangingPunct="1">
              <a:spcBef>
                <a:spcPct val="0"/>
              </a:spcBef>
            </a:pPr>
            <a:endParaRPr lang="en-US" sz="240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pPr eaLnBrk="1" hangingPunct="1">
              <a:spcBef>
                <a:spcPct val="0"/>
              </a:spcBef>
            </a:pPr>
            <a:endParaRPr lang="en-US" sz="240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pPr eaLnBrk="1" hangingPunct="1">
              <a:spcBef>
                <a:spcPct val="0"/>
              </a:spcBef>
            </a:pPr>
            <a:endParaRPr lang="en-US" sz="240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pPr eaLnBrk="1" hangingPunct="1">
              <a:spcBef>
                <a:spcPct val="0"/>
              </a:spcBef>
            </a:pPr>
            <a:endParaRPr lang="en-US" sz="240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pPr eaLnBrk="1" hangingPunct="1">
              <a:spcBef>
                <a:spcPct val="0"/>
              </a:spcBef>
            </a:pPr>
            <a:endParaRPr lang="en-US" sz="240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pPr eaLnBrk="1" hangingPunct="1">
              <a:spcBef>
                <a:spcPct val="0"/>
              </a:spcBef>
            </a:pPr>
            <a:endParaRPr lang="en-US" sz="240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pPr eaLnBrk="1" hangingPunct="1">
              <a:spcBef>
                <a:spcPct val="0"/>
              </a:spcBef>
            </a:pPr>
            <a:endParaRPr lang="en-US" sz="240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pPr eaLnBrk="1" hangingPunct="1">
              <a:spcBef>
                <a:spcPct val="0"/>
              </a:spcBef>
            </a:pPr>
            <a:endParaRPr lang="en-US" sz="2400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pPr eaLnBrk="1" hangingPunct="1">
              <a:spcBef>
                <a:spcPct val="0"/>
              </a:spcBef>
            </a:pPr>
            <a:endParaRPr lang="en-US" sz="240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pPr eaLnBrk="1" hangingPunct="1">
              <a:spcBef>
                <a:spcPct val="0"/>
              </a:spcBef>
            </a:pPr>
            <a:endParaRPr lang="en-US" sz="240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pPr eaLnBrk="1" hangingPunct="1">
              <a:spcBef>
                <a:spcPct val="0"/>
              </a:spcBef>
            </a:pPr>
            <a:endParaRPr lang="en-US" sz="24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pPr eaLnBrk="1" hangingPunct="1">
              <a:spcBef>
                <a:spcPct val="0"/>
              </a:spcBef>
            </a:pPr>
            <a:endParaRPr lang="en-US" sz="240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pPr eaLnBrk="1" hangingPunct="1">
              <a:spcBef>
                <a:spcPct val="0"/>
              </a:spcBef>
            </a:pPr>
            <a:endParaRPr lang="en-US" sz="240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pPr eaLnBrk="1" hangingPunct="1">
              <a:spcBef>
                <a:spcPct val="0"/>
              </a:spcBef>
            </a:pPr>
            <a:endParaRPr lang="en-US" sz="240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pPr eaLnBrk="1" hangingPunct="1">
              <a:spcBef>
                <a:spcPct val="0"/>
              </a:spcBef>
            </a:pPr>
            <a:endParaRPr lang="en-US" sz="240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pPr eaLnBrk="1" hangingPunct="1">
              <a:spcBef>
                <a:spcPct val="0"/>
              </a:spcBef>
            </a:pPr>
            <a:endParaRPr lang="en-US" sz="240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pPr eaLnBrk="1" hangingPunct="1">
              <a:spcBef>
                <a:spcPct val="0"/>
              </a:spcBef>
            </a:pPr>
            <a:endParaRPr lang="en-US" sz="240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pPr eaLnBrk="1" hangingPunct="1">
              <a:spcBef>
                <a:spcPct val="0"/>
              </a:spcBef>
            </a:pPr>
            <a:endParaRPr lang="en-US" sz="240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pPr eaLnBrk="1" hangingPunct="1">
              <a:spcBef>
                <a:spcPct val="0"/>
              </a:spcBef>
            </a:pPr>
            <a:endParaRPr lang="en-US" sz="240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pPr eaLnBrk="1" hangingPunct="1">
              <a:spcBef>
                <a:spcPct val="0"/>
              </a:spcBef>
            </a:pPr>
            <a:endParaRPr lang="en-US" sz="240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pPr eaLnBrk="1" hangingPunct="1">
              <a:spcBef>
                <a:spcPct val="0"/>
              </a:spcBef>
            </a:pPr>
            <a:endParaRPr lang="en-US" sz="240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pPr eaLnBrk="1" hangingPunct="1">
              <a:spcBef>
                <a:spcPct val="0"/>
              </a:spcBef>
            </a:pPr>
            <a:endParaRPr lang="en-US" sz="24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pPr eaLnBrk="1" hangingPunct="1">
              <a:spcBef>
                <a:spcPct val="0"/>
              </a:spcBef>
            </a:pPr>
            <a:endParaRPr lang="en-US" sz="240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pPr eaLnBrk="1" hangingPunct="1">
              <a:spcBef>
                <a:spcPct val="0"/>
              </a:spcBef>
            </a:pPr>
            <a:endParaRPr lang="en-US" sz="240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pPr eaLnBrk="1" hangingPunct="1">
              <a:spcBef>
                <a:spcPct val="0"/>
              </a:spcBef>
            </a:pPr>
            <a:endParaRPr lang="en-US" sz="240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pPr eaLnBrk="1" hangingPunct="1">
              <a:spcBef>
                <a:spcPct val="0"/>
              </a:spcBef>
            </a:pPr>
            <a:endParaRPr lang="en-US" sz="240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pPr eaLnBrk="1" hangingPunct="1">
              <a:spcBef>
                <a:spcPct val="0"/>
              </a:spcBef>
            </a:pPr>
            <a:endParaRPr lang="en-US" sz="240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pPr eaLnBrk="1" hangingPunct="1">
              <a:spcBef>
                <a:spcPct val="0"/>
              </a:spcBef>
            </a:pPr>
            <a:endParaRPr lang="en-US" sz="240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pPr eaLnBrk="1" hangingPunct="1">
              <a:spcBef>
                <a:spcPct val="0"/>
              </a:spcBef>
            </a:pPr>
            <a:endParaRPr lang="en-US" sz="240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pPr eaLnBrk="1" hangingPunct="1">
              <a:spcBef>
                <a:spcPct val="0"/>
              </a:spcBef>
            </a:pPr>
            <a:endParaRPr lang="en-US" sz="240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pPr eaLnBrk="1" hangingPunct="1">
              <a:spcBef>
                <a:spcPct val="0"/>
              </a:spcBef>
            </a:pPr>
            <a:endParaRPr lang="en-US" sz="240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pPr eaLnBrk="1" hangingPunct="1">
              <a:spcBef>
                <a:spcPct val="0"/>
              </a:spcBef>
            </a:pPr>
            <a:endParaRPr lang="en-US" sz="24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pPr eaLnBrk="1" hangingPunct="1">
              <a:spcBef>
                <a:spcPct val="0"/>
              </a:spcBef>
            </a:pPr>
            <a:endParaRPr lang="en-US" sz="24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pPr eaLnBrk="1" hangingPunct="1">
              <a:spcBef>
                <a:spcPct val="0"/>
              </a:spcBef>
            </a:pPr>
            <a:endParaRPr lang="en-US" sz="24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pPr eaLnBrk="1" hangingPunct="1">
              <a:spcBef>
                <a:spcPct val="0"/>
              </a:spcBef>
            </a:pPr>
            <a:endParaRPr lang="en-US" sz="24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pPr eaLnBrk="1" hangingPunct="1">
              <a:spcBef>
                <a:spcPct val="0"/>
              </a:spcBef>
            </a:pPr>
            <a:endParaRPr lang="en-US" sz="24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DDBF7-33B8-4729-AA47-5F0D40626B7F}" type="datetimeFigureOut">
              <a:rPr lang="en-US" smtClean="0"/>
              <a:pPr/>
              <a:t>6/20/2011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710BE-0D41-4D01-8E7C-50FCE869D0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DDBF7-33B8-4729-AA47-5F0D40626B7F}" type="datetimeFigureOut">
              <a:rPr lang="en-US" smtClean="0"/>
              <a:pPr/>
              <a:t>6/20/2011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710BE-0D41-4D01-8E7C-50FCE869D0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DDBF7-33B8-4729-AA47-5F0D40626B7F}" type="datetimeFigureOut">
              <a:rPr lang="en-US" smtClean="0"/>
              <a:pPr/>
              <a:t>6/20/2011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710BE-0D41-4D01-8E7C-50FCE869D0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20574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0574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0" y="6629400"/>
            <a:ext cx="28956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Copyright © Allyn &amp; Bacon 2007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239000" y="6629400"/>
            <a:ext cx="1905000" cy="228600"/>
          </a:xfrm>
        </p:spPr>
        <p:txBody>
          <a:bodyPr/>
          <a:lstStyle>
            <a:lvl1pPr>
              <a:defRPr/>
            </a:lvl1pPr>
          </a:lstStyle>
          <a:p>
            <a:fld id="{D7AB7AA7-032C-43A7-A1B1-7F2D96816A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DDBF7-33B8-4729-AA47-5F0D40626B7F}" type="datetimeFigureOut">
              <a:rPr lang="en-US" smtClean="0"/>
              <a:pPr/>
              <a:t>6/20/2011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710BE-0D41-4D01-8E7C-50FCE869D0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DDBF7-33B8-4729-AA47-5F0D40626B7F}" type="datetimeFigureOut">
              <a:rPr lang="en-US" smtClean="0"/>
              <a:pPr/>
              <a:t>6/20/2011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710BE-0D41-4D01-8E7C-50FCE869D0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DDBF7-33B8-4729-AA47-5F0D40626B7F}" type="datetimeFigureOut">
              <a:rPr lang="en-US" smtClean="0"/>
              <a:pPr/>
              <a:t>6/20/2011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710BE-0D41-4D01-8E7C-50FCE869D0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DDBF7-33B8-4729-AA47-5F0D40626B7F}" type="datetimeFigureOut">
              <a:rPr lang="en-US" smtClean="0"/>
              <a:pPr/>
              <a:t>6/20/2011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710BE-0D41-4D01-8E7C-50FCE869D0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DDBF7-33B8-4729-AA47-5F0D40626B7F}" type="datetimeFigureOut">
              <a:rPr lang="en-US" smtClean="0"/>
              <a:pPr/>
              <a:t>6/20/2011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710BE-0D41-4D01-8E7C-50FCE869D0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DDBF7-33B8-4729-AA47-5F0D40626B7F}" type="datetimeFigureOut">
              <a:rPr lang="en-US" smtClean="0"/>
              <a:pPr/>
              <a:t>6/20/2011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710BE-0D41-4D01-8E7C-50FCE869D0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DDBF7-33B8-4729-AA47-5F0D40626B7F}" type="datetimeFigureOut">
              <a:rPr lang="en-US" smtClean="0"/>
              <a:pPr/>
              <a:t>6/20/2011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710BE-0D41-4D01-8E7C-50FCE869D0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DDBF7-33B8-4729-AA47-5F0D40626B7F}" type="datetimeFigureOut">
              <a:rPr lang="en-US" smtClean="0"/>
              <a:pPr/>
              <a:t>6/20/2011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710BE-0D41-4D01-8E7C-50FCE869D0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DDBF7-33B8-4729-AA47-5F0D40626B7F}" type="datetimeFigureOut">
              <a:rPr lang="en-US" smtClean="0"/>
              <a:pPr/>
              <a:t>6/20/2011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710BE-0D41-4D01-8E7C-50FCE869D0B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2057400"/>
            <a:ext cx="8077200" cy="4343400"/>
          </a:xfrm>
          <a:noFill/>
          <a:ln/>
        </p:spPr>
        <p:txBody>
          <a:bodyPr lIns="92075" tIns="46038" rIns="92075" bIns="46038"/>
          <a:lstStyle/>
          <a:p>
            <a:pPr marL="454025" indent="-454025">
              <a:lnSpc>
                <a:spcPct val="210000"/>
              </a:lnSpc>
            </a:pPr>
            <a:r>
              <a:rPr lang="en-US"/>
              <a:t>No Space for Enjoying Life?</a:t>
            </a:r>
          </a:p>
          <a:p>
            <a:pPr marL="454025" indent="-454025">
              <a:lnSpc>
                <a:spcPct val="210000"/>
              </a:lnSpc>
            </a:pPr>
            <a:r>
              <a:rPr lang="en-US"/>
              <a:t>The New Malthusians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Allyn &amp; Bacon 2007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4E6A4D-0331-4E20-BB88-7E74280EAE04}" type="slidenum">
              <a:rPr lang="en-US"/>
              <a:pPr/>
              <a:t>1</a:t>
            </a:fld>
            <a:endParaRPr lang="en-US"/>
          </a:p>
        </p:txBody>
      </p:sp>
      <p:sp>
        <p:nvSpPr>
          <p:cNvPr id="168963" name="Text Box 3"/>
          <p:cNvSpPr txBox="1">
            <a:spLocks noChangeArrowheads="1"/>
          </p:cNvSpPr>
          <p:nvPr/>
        </p:nvSpPr>
        <p:spPr bwMode="auto">
          <a:xfrm>
            <a:off x="1066800" y="609600"/>
            <a:ext cx="7924800" cy="14478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hlink">
                <a:alpha val="50000"/>
              </a:schemeClr>
            </a:outerShdw>
          </a:effectLst>
        </p:spPr>
        <p:txBody>
          <a:bodyPr lIns="92075" tIns="46038" rIns="92075" bIns="46038" anchor="ctr"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4800">
                <a:solidFill>
                  <a:srgbClr val="000066"/>
                </a:solidFill>
                <a:latin typeface="Arial" charset="0"/>
              </a:rPr>
              <a:t>Population in Global Perspective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8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8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2" grpId="0" build="p" bldLvl="2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Allyn &amp; Bacon 2007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41ED31-E47B-43D1-8DC1-1FF7096879F0}" type="slidenum">
              <a:rPr lang="en-US"/>
              <a:pPr/>
              <a:t>10</a:t>
            </a:fld>
            <a:endParaRPr lang="en-US"/>
          </a:p>
        </p:txBody>
      </p:sp>
      <p:sp>
        <p:nvSpPr>
          <p:cNvPr id="173059" name="Text Box 3"/>
          <p:cNvSpPr txBox="1">
            <a:spLocks noChangeArrowheads="1"/>
          </p:cNvSpPr>
          <p:nvPr/>
        </p:nvSpPr>
        <p:spPr bwMode="auto">
          <a:xfrm>
            <a:off x="1066800" y="882650"/>
            <a:ext cx="7924800" cy="11747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hlink">
                <a:alpha val="50000"/>
              </a:schemeClr>
            </a:outerShdw>
          </a:effectLst>
        </p:spPr>
        <p:txBody>
          <a:bodyPr lIns="92075" tIns="46038" rIns="92075" bIns="46038" anchor="ctr"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4800">
                <a:solidFill>
                  <a:srgbClr val="000066"/>
                </a:solidFill>
                <a:latin typeface="Arial" charset="0"/>
              </a:rPr>
              <a:t>Population Growth</a:t>
            </a:r>
          </a:p>
        </p:txBody>
      </p:sp>
      <p:sp>
        <p:nvSpPr>
          <p:cNvPr id="173060" name="Rectangle 4"/>
          <p:cNvSpPr>
            <a:spLocks noChangeArrowheads="1"/>
          </p:cNvSpPr>
          <p:nvPr/>
        </p:nvSpPr>
        <p:spPr bwMode="auto">
          <a:xfrm>
            <a:off x="1066800" y="2057400"/>
            <a:ext cx="6781800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/>
              <a:t>Why Do Least Industrialized Nations Have So Many Children?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60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Allyn &amp; Bacon 2007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C540B9-9B3D-462B-9BC3-DDAA9D20646B}" type="slidenum">
              <a:rPr lang="en-US"/>
              <a:pPr/>
              <a:t>11</a:t>
            </a:fld>
            <a:endParaRPr lang="en-US"/>
          </a:p>
        </p:txBody>
      </p:sp>
      <p:pic>
        <p:nvPicPr>
          <p:cNvPr id="218115" name="Picture 1027" descr="C:\PowerPoint Work\Allyn &amp; Bacon\2005 Work\Henslin 8ed\Artwork\20-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685800"/>
            <a:ext cx="5486400" cy="540385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>
            <a:outerShdw dist="71842" dir="2700000" algn="ctr" rotWithShape="0">
              <a:srgbClr val="000000"/>
            </a:outerShdw>
          </a:effectLst>
        </p:spPr>
      </p:pic>
    </p:spTree>
  </p:cSld>
  <p:clrMapOvr>
    <a:masterClrMapping/>
  </p:clrMapOvr>
  <p:transition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1026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784350"/>
            <a:ext cx="7543800" cy="4343400"/>
          </a:xfrm>
          <a:noFill/>
          <a:ln/>
        </p:spPr>
        <p:txBody>
          <a:bodyPr lIns="92075" tIns="46038" rIns="92075" bIns="46038"/>
          <a:lstStyle/>
          <a:p>
            <a:pPr marL="454025" indent="-454025">
              <a:lnSpc>
                <a:spcPct val="220000"/>
              </a:lnSpc>
              <a:buSzTx/>
              <a:buFont typeface="Wingdings" pitchFamily="2" charset="2"/>
              <a:buNone/>
            </a:pPr>
            <a:endParaRPr lang="en-US" sz="2800"/>
          </a:p>
          <a:p>
            <a:pPr marL="454025" indent="-454025">
              <a:lnSpc>
                <a:spcPct val="220000"/>
              </a:lnSpc>
              <a:buSzTx/>
            </a:pPr>
            <a:r>
              <a:rPr lang="en-US" sz="2800"/>
              <a:t>Status of Parenthood</a:t>
            </a:r>
          </a:p>
          <a:p>
            <a:pPr marL="454025" indent="-454025">
              <a:lnSpc>
                <a:spcPct val="220000"/>
              </a:lnSpc>
              <a:buSzTx/>
            </a:pPr>
            <a:r>
              <a:rPr lang="en-US" sz="2800"/>
              <a:t>Community Support</a:t>
            </a:r>
          </a:p>
          <a:p>
            <a:pPr marL="454025" indent="-454025">
              <a:lnSpc>
                <a:spcPct val="220000"/>
              </a:lnSpc>
              <a:buSzTx/>
            </a:pPr>
            <a:r>
              <a:rPr lang="en-US" sz="2800"/>
              <a:t>Reliance on Children in Old Age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Allyn &amp; Bacon 2007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B25306-39EF-40AF-911C-5D2AAF143C4A}" type="slidenum">
              <a:rPr lang="en-US"/>
              <a:pPr/>
              <a:t>12</a:t>
            </a:fld>
            <a:endParaRPr lang="en-US"/>
          </a:p>
        </p:txBody>
      </p:sp>
      <p:sp>
        <p:nvSpPr>
          <p:cNvPr id="216067" name="Text Box 1027"/>
          <p:cNvSpPr txBox="1">
            <a:spLocks noChangeArrowheads="1"/>
          </p:cNvSpPr>
          <p:nvPr/>
        </p:nvSpPr>
        <p:spPr bwMode="auto">
          <a:xfrm>
            <a:off x="1066800" y="609600"/>
            <a:ext cx="7924800" cy="11747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hlink">
                <a:alpha val="50000"/>
              </a:schemeClr>
            </a:outerShdw>
          </a:effectLst>
        </p:spPr>
        <p:txBody>
          <a:bodyPr lIns="92075" tIns="46038" rIns="92075" bIns="46038" anchor="ctr"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4800">
                <a:solidFill>
                  <a:srgbClr val="000066"/>
                </a:solidFill>
                <a:latin typeface="Arial" charset="0"/>
              </a:rPr>
              <a:t>Population Growth</a:t>
            </a:r>
          </a:p>
        </p:txBody>
      </p:sp>
      <p:sp>
        <p:nvSpPr>
          <p:cNvPr id="216068" name="Rectangle 1028"/>
          <p:cNvSpPr>
            <a:spLocks noChangeArrowheads="1"/>
          </p:cNvSpPr>
          <p:nvPr/>
        </p:nvSpPr>
        <p:spPr bwMode="auto">
          <a:xfrm>
            <a:off x="1066800" y="1784350"/>
            <a:ext cx="6781800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>
                <a:solidFill>
                  <a:srgbClr val="B2B2B2"/>
                </a:solidFill>
              </a:rPr>
              <a:t>Why Do Least Industrialized Nations Have So Many Children?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606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0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60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0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60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0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60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66" grpId="0" build="p" bldLvl="2" autoUpdateAnimBg="0"/>
      <p:bldP spid="216068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Allyn &amp; Bacon 2007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BD0DB3-56AE-4E3B-8E24-CDDD99FE07B1}" type="slidenum">
              <a:rPr lang="en-US"/>
              <a:pPr/>
              <a:t>13</a:t>
            </a:fld>
            <a:endParaRPr lang="en-US"/>
          </a:p>
        </p:txBody>
      </p:sp>
      <p:pic>
        <p:nvPicPr>
          <p:cNvPr id="220163" name="Picture 1027" descr="C:\PowerPoint Work\Allyn &amp; Bacon\2005 Work\Henslin 8ed\Artwork\20-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609600"/>
            <a:ext cx="5943600" cy="578643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>
            <a:outerShdw dist="71842" dir="2700000" algn="ctr" rotWithShape="0">
              <a:srgbClr val="000000"/>
            </a:outerShdw>
          </a:effectLst>
        </p:spPr>
      </p:pic>
    </p:spTree>
  </p:cSld>
  <p:clrMapOvr>
    <a:masterClrMapping/>
  </p:clrMapOvr>
  <p:transition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2057400"/>
            <a:ext cx="7543800" cy="4343400"/>
          </a:xfrm>
          <a:noFill/>
          <a:ln/>
        </p:spPr>
        <p:txBody>
          <a:bodyPr lIns="92075" tIns="46038" rIns="92075" bIns="46038"/>
          <a:lstStyle/>
          <a:p>
            <a:pPr marL="454025" indent="-454025">
              <a:lnSpc>
                <a:spcPct val="210000"/>
              </a:lnSpc>
              <a:buSzTx/>
              <a:buFont typeface="Wingdings" pitchFamily="2" charset="2"/>
              <a:buNone/>
            </a:pPr>
            <a:r>
              <a:rPr lang="en-US"/>
              <a:t>Implications of Different Growth Rates</a:t>
            </a:r>
          </a:p>
          <a:p>
            <a:pPr marL="454025" indent="-454025">
              <a:lnSpc>
                <a:spcPct val="210000"/>
              </a:lnSpc>
              <a:buSzTx/>
            </a:pPr>
            <a:r>
              <a:rPr lang="en-US"/>
              <a:t>Population Pyramids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Allyn &amp; Bacon 2007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8369B2-045A-469A-A66B-CEBF37CA620C}" type="slidenum">
              <a:rPr lang="en-US"/>
              <a:pPr/>
              <a:t>14</a:t>
            </a:fld>
            <a:endParaRPr lang="en-US"/>
          </a:p>
        </p:txBody>
      </p:sp>
      <p:sp>
        <p:nvSpPr>
          <p:cNvPr id="175107" name="Text Box 3"/>
          <p:cNvSpPr txBox="1">
            <a:spLocks noChangeArrowheads="1"/>
          </p:cNvSpPr>
          <p:nvPr/>
        </p:nvSpPr>
        <p:spPr bwMode="auto">
          <a:xfrm>
            <a:off x="1066800" y="882650"/>
            <a:ext cx="8077200" cy="11747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hlink">
                <a:alpha val="50000"/>
              </a:schemeClr>
            </a:outerShdw>
          </a:effectLst>
        </p:spPr>
        <p:txBody>
          <a:bodyPr lIns="92075" tIns="46038" rIns="92075" bIns="46038" anchor="ctr"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4800">
                <a:solidFill>
                  <a:srgbClr val="000066"/>
                </a:solidFill>
                <a:latin typeface="Arial" charset="0"/>
              </a:rPr>
              <a:t>Population Growth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5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5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06" grpId="0" build="p" bldLvl="2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Allyn &amp; Bacon 2007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CDBFB-5A4C-47F6-8A87-D5B4E497D56B}" type="slidenum">
              <a:rPr lang="en-US"/>
              <a:pPr/>
              <a:t>15</a:t>
            </a:fld>
            <a:endParaRPr lang="en-US"/>
          </a:p>
        </p:txBody>
      </p:sp>
      <p:pic>
        <p:nvPicPr>
          <p:cNvPr id="224259" name="Picture 1027" descr="C:\PowerPoint Work\Allyn &amp; Bacon\2005 Work\Henslin 8ed\Artwork\20-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914400"/>
            <a:ext cx="7543800" cy="511333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>
            <a:outerShdw dist="71842" dir="2700000" algn="ctr" rotWithShape="0">
              <a:srgbClr val="000000"/>
            </a:outerShdw>
          </a:effectLst>
        </p:spPr>
      </p:pic>
    </p:spTree>
  </p:cSld>
  <p:clrMapOvr>
    <a:masterClrMapping/>
  </p:clrMapOvr>
  <p:transition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1026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479550"/>
            <a:ext cx="7543800" cy="4343400"/>
          </a:xfrm>
          <a:noFill/>
          <a:ln/>
        </p:spPr>
        <p:txBody>
          <a:bodyPr lIns="92075" tIns="46038" rIns="92075" bIns="46038"/>
          <a:lstStyle/>
          <a:p>
            <a:pPr marL="454025" indent="-454025">
              <a:lnSpc>
                <a:spcPct val="210000"/>
              </a:lnSpc>
              <a:buSzTx/>
              <a:buFont typeface="Wingdings" pitchFamily="2" charset="2"/>
              <a:buNone/>
            </a:pPr>
            <a:r>
              <a:rPr lang="en-US">
                <a:solidFill>
                  <a:srgbClr val="B2B2B2"/>
                </a:solidFill>
              </a:rPr>
              <a:t>Implications of Different Growth Rates</a:t>
            </a:r>
            <a:endParaRPr lang="en-US"/>
          </a:p>
          <a:p>
            <a:pPr marL="454025" indent="-454025">
              <a:lnSpc>
                <a:spcPct val="210000"/>
              </a:lnSpc>
              <a:buClr>
                <a:srgbClr val="B2B2B2"/>
              </a:buClr>
              <a:buSzTx/>
            </a:pPr>
            <a:r>
              <a:rPr lang="en-US">
                <a:solidFill>
                  <a:srgbClr val="B2B2B2"/>
                </a:solidFill>
              </a:rPr>
              <a:t>Population Pyramids</a:t>
            </a:r>
            <a:endParaRPr lang="en-US"/>
          </a:p>
          <a:p>
            <a:pPr marL="454025" indent="-454025">
              <a:lnSpc>
                <a:spcPct val="210000"/>
              </a:lnSpc>
              <a:buSzTx/>
            </a:pPr>
            <a:r>
              <a:rPr lang="en-US"/>
              <a:t>Population Momentum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Allyn &amp; Bacon 2007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2C65F5-6AEF-479B-8A1B-5E7E3D4CA687}" type="slidenum">
              <a:rPr lang="en-US"/>
              <a:pPr/>
              <a:t>16</a:t>
            </a:fld>
            <a:endParaRPr lang="en-US"/>
          </a:p>
        </p:txBody>
      </p:sp>
      <p:sp>
        <p:nvSpPr>
          <p:cNvPr id="222211" name="Text Box 1027"/>
          <p:cNvSpPr txBox="1">
            <a:spLocks noChangeArrowheads="1"/>
          </p:cNvSpPr>
          <p:nvPr/>
        </p:nvSpPr>
        <p:spPr bwMode="auto">
          <a:xfrm>
            <a:off x="533400" y="304800"/>
            <a:ext cx="8077200" cy="11747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hlink">
                <a:alpha val="50000"/>
              </a:schemeClr>
            </a:outerShdw>
          </a:effectLst>
        </p:spPr>
        <p:txBody>
          <a:bodyPr lIns="92075" tIns="46038" rIns="92075" bIns="46038" anchor="ctr"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4800">
                <a:solidFill>
                  <a:srgbClr val="000066"/>
                </a:solidFill>
                <a:latin typeface="Arial" charset="0"/>
              </a:rPr>
              <a:t>Population Growth</a:t>
            </a:r>
          </a:p>
        </p:txBody>
      </p:sp>
      <p:sp>
        <p:nvSpPr>
          <p:cNvPr id="222212" name="Rectangle 1028"/>
          <p:cNvSpPr>
            <a:spLocks noChangeArrowheads="1"/>
          </p:cNvSpPr>
          <p:nvPr/>
        </p:nvSpPr>
        <p:spPr bwMode="auto">
          <a:xfrm>
            <a:off x="533400" y="1479550"/>
            <a:ext cx="75438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454025" indent="-454025">
              <a:lnSpc>
                <a:spcPct val="210000"/>
              </a:lnSpc>
              <a:spcBef>
                <a:spcPct val="50000"/>
              </a:spcBef>
              <a:buClr>
                <a:srgbClr val="FFCC66"/>
              </a:buClr>
              <a:buSzTx/>
              <a:buFont typeface="Wingdings" pitchFamily="2" charset="2"/>
              <a:buNone/>
            </a:pPr>
            <a:endParaRPr lang="en-US"/>
          </a:p>
          <a:p>
            <a:pPr marL="454025" indent="-454025">
              <a:lnSpc>
                <a:spcPct val="210000"/>
              </a:lnSpc>
              <a:spcBef>
                <a:spcPct val="50000"/>
              </a:spcBef>
              <a:buClr>
                <a:srgbClr val="FFCC66"/>
              </a:buClr>
              <a:buSzTx/>
              <a:buFont typeface="Wingdings" pitchFamily="2" charset="2"/>
              <a:buChar char="v"/>
            </a:pPr>
            <a:endParaRPr lang="en-US"/>
          </a:p>
          <a:p>
            <a:pPr marL="454025" indent="-454025">
              <a:lnSpc>
                <a:spcPct val="210000"/>
              </a:lnSpc>
              <a:spcBef>
                <a:spcPct val="50000"/>
              </a:spcBef>
              <a:buClr>
                <a:srgbClr val="FFCC66"/>
              </a:buClr>
              <a:buSzTx/>
              <a:buFont typeface="Wingdings" pitchFamily="2" charset="2"/>
              <a:buChar char="v"/>
            </a:pPr>
            <a:endParaRPr lang="en-US"/>
          </a:p>
          <a:p>
            <a:pPr marL="454025" indent="-454025">
              <a:lnSpc>
                <a:spcPct val="210000"/>
              </a:lnSpc>
              <a:spcBef>
                <a:spcPct val="50000"/>
              </a:spcBef>
              <a:buClr>
                <a:srgbClr val="FFCC66"/>
              </a:buClr>
              <a:buSzTx/>
              <a:buFont typeface="Wingdings" pitchFamily="2" charset="2"/>
              <a:buChar char="v"/>
            </a:pPr>
            <a:r>
              <a:rPr lang="en-US"/>
              <a:t>Standards of Living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2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2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2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2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22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10" grpId="0" build="p" bldLvl="2" autoUpdateAnimBg="0" advAuto="0"/>
      <p:bldP spid="222212" grpId="0" build="p" bldLvl="2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1447800"/>
            <a:ext cx="7543800" cy="4343400"/>
          </a:xfrm>
          <a:noFill/>
          <a:ln/>
        </p:spPr>
        <p:txBody>
          <a:bodyPr lIns="92075" tIns="46038" rIns="92075" bIns="46038"/>
          <a:lstStyle/>
          <a:p>
            <a:pPr marL="454025" indent="-454025">
              <a:lnSpc>
                <a:spcPct val="220000"/>
              </a:lnSpc>
              <a:buSzTx/>
              <a:buFont typeface="Wingdings" pitchFamily="2" charset="2"/>
              <a:buNone/>
            </a:pPr>
            <a:r>
              <a:rPr lang="en-US" sz="2800"/>
              <a:t>Demographic Variables</a:t>
            </a:r>
          </a:p>
          <a:p>
            <a:pPr marL="454025" indent="-454025">
              <a:lnSpc>
                <a:spcPct val="220000"/>
              </a:lnSpc>
              <a:buSzTx/>
            </a:pPr>
            <a:r>
              <a:rPr lang="en-US" sz="2800"/>
              <a:t>Fertility</a:t>
            </a:r>
          </a:p>
          <a:p>
            <a:pPr marL="454025" indent="-454025">
              <a:lnSpc>
                <a:spcPct val="220000"/>
              </a:lnSpc>
              <a:buSzTx/>
            </a:pPr>
            <a:r>
              <a:rPr lang="en-US" sz="2800"/>
              <a:t>Mortality</a:t>
            </a:r>
          </a:p>
          <a:p>
            <a:pPr marL="454025" indent="-454025">
              <a:lnSpc>
                <a:spcPct val="220000"/>
              </a:lnSpc>
              <a:buSzTx/>
            </a:pPr>
            <a:r>
              <a:rPr lang="en-US" sz="2800"/>
              <a:t>Migration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Allyn &amp; Bacon 2007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80BEEA-25F9-4A97-A206-D2AF42EBECD9}" type="slidenum">
              <a:rPr lang="en-US"/>
              <a:pPr/>
              <a:t>17</a:t>
            </a:fld>
            <a:endParaRPr lang="en-US"/>
          </a:p>
        </p:txBody>
      </p:sp>
      <p:sp>
        <p:nvSpPr>
          <p:cNvPr id="177155" name="Text Box 3"/>
          <p:cNvSpPr txBox="1">
            <a:spLocks noChangeArrowheads="1"/>
          </p:cNvSpPr>
          <p:nvPr/>
        </p:nvSpPr>
        <p:spPr bwMode="auto">
          <a:xfrm>
            <a:off x="609600" y="381000"/>
            <a:ext cx="8077200" cy="11747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hlink">
                <a:alpha val="50000"/>
              </a:schemeClr>
            </a:outerShdw>
          </a:effectLst>
        </p:spPr>
        <p:txBody>
          <a:bodyPr lIns="92075" tIns="46038" rIns="92075" bIns="46038" anchor="ctr"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4800">
                <a:solidFill>
                  <a:srgbClr val="000066"/>
                </a:solidFill>
                <a:latin typeface="Arial" charset="0"/>
              </a:rPr>
              <a:t>Population Growth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7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7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7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7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4" grpId="0" build="p" bldLvl="2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447800"/>
            <a:ext cx="8077200" cy="4495800"/>
          </a:xfrm>
          <a:noFill/>
          <a:ln/>
        </p:spPr>
        <p:txBody>
          <a:bodyPr lIns="92075" tIns="46038" rIns="92075" bIns="46038"/>
          <a:lstStyle/>
          <a:p>
            <a:pPr marL="454025" indent="-454025">
              <a:lnSpc>
                <a:spcPct val="240000"/>
              </a:lnSpc>
              <a:buSzTx/>
              <a:buFont typeface="Wingdings" pitchFamily="2" charset="2"/>
              <a:buNone/>
            </a:pPr>
            <a:r>
              <a:rPr lang="en-US"/>
              <a:t>Problems in Forecasting Population Growth</a:t>
            </a:r>
          </a:p>
          <a:p>
            <a:pPr marL="454025" indent="-454025">
              <a:lnSpc>
                <a:spcPct val="240000"/>
              </a:lnSpc>
              <a:buSzTx/>
            </a:pPr>
            <a:r>
              <a:rPr lang="en-US"/>
              <a:t>Basic Demographic Equation</a:t>
            </a:r>
          </a:p>
          <a:p>
            <a:pPr marL="454025" indent="-454025">
              <a:lnSpc>
                <a:spcPct val="240000"/>
              </a:lnSpc>
              <a:buSzTx/>
            </a:pPr>
            <a:r>
              <a:rPr lang="en-US" sz="2800"/>
              <a:t>Growth Rate=Births - Deaths + Net Migration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Allyn &amp; Bacon 2007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E9AF0C-1681-4FF3-93F5-048328ECCEAA}" type="slidenum">
              <a:rPr lang="en-US"/>
              <a:pPr/>
              <a:t>18</a:t>
            </a:fld>
            <a:endParaRPr lang="en-US"/>
          </a:p>
        </p:txBody>
      </p:sp>
      <p:sp>
        <p:nvSpPr>
          <p:cNvPr id="179203" name="Text Box 3"/>
          <p:cNvSpPr txBox="1">
            <a:spLocks noChangeArrowheads="1"/>
          </p:cNvSpPr>
          <p:nvPr/>
        </p:nvSpPr>
        <p:spPr bwMode="auto">
          <a:xfrm>
            <a:off x="533400" y="273050"/>
            <a:ext cx="7924800" cy="11747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hlink">
                <a:alpha val="50000"/>
              </a:schemeClr>
            </a:outerShdw>
          </a:effectLst>
        </p:spPr>
        <p:txBody>
          <a:bodyPr lIns="92075" tIns="46038" rIns="92075" bIns="46038" anchor="ctr"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4800">
                <a:solidFill>
                  <a:srgbClr val="000066"/>
                </a:solidFill>
                <a:latin typeface="Arial" charset="0"/>
              </a:rPr>
              <a:t>Population Growth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9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9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9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2" grpId="0" build="p" bldLvl="2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Allyn &amp; Bacon 2007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C6EF6CA-15EF-4A05-BD28-870400CBA0A0}" type="slidenum">
              <a:rPr lang="en-US"/>
              <a:pPr/>
              <a:t>19</a:t>
            </a:fld>
            <a:endParaRPr lang="en-US"/>
          </a:p>
        </p:txBody>
      </p:sp>
      <p:pic>
        <p:nvPicPr>
          <p:cNvPr id="226307" name="Picture 1027" descr="C:\PowerPoint Work\Allyn &amp; Bacon\2005 Work\Henslin 8ed\Artwork\20-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838200"/>
            <a:ext cx="5251450" cy="54102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>
            <a:outerShdw dist="71842" dir="2700000" algn="ctr" rotWithShape="0">
              <a:srgbClr val="000000"/>
            </a:outerShdw>
          </a:effectLst>
        </p:spPr>
      </p:pic>
    </p:spTree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Allyn &amp; Bacon 2007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B6CE2C-4D88-439A-A219-1E7C4CC41347}" type="slidenum">
              <a:rPr lang="en-US"/>
              <a:pPr/>
              <a:t>2</a:t>
            </a:fld>
            <a:endParaRPr lang="en-US"/>
          </a:p>
        </p:txBody>
      </p:sp>
      <p:pic>
        <p:nvPicPr>
          <p:cNvPr id="205829" name="Picture 5" descr="C:\PowerPoint Work\Allyn &amp; Bacon\2005 Work\Henslin 8ed\Artwork\20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057400"/>
            <a:ext cx="8382000" cy="321627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>
            <a:outerShdw dist="71842" dir="2700000" algn="ctr" rotWithShape="0">
              <a:srgbClr val="000000"/>
            </a:outerShdw>
          </a:effectLst>
        </p:spPr>
      </p:pic>
    </p:spTree>
  </p:cSld>
  <p:clrMapOvr>
    <a:masterClrMapping/>
  </p:clrMapOvr>
  <p:transition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631950"/>
            <a:ext cx="8077200" cy="4495800"/>
          </a:xfrm>
          <a:noFill/>
          <a:ln/>
        </p:spPr>
        <p:txBody>
          <a:bodyPr lIns="92075" tIns="46038" rIns="92075" bIns="46038"/>
          <a:lstStyle/>
          <a:p>
            <a:pPr marL="454025" indent="-454025">
              <a:lnSpc>
                <a:spcPct val="200000"/>
              </a:lnSpc>
              <a:buSzTx/>
              <a:buFont typeface="Wingdings" pitchFamily="2" charset="2"/>
              <a:buNone/>
            </a:pPr>
            <a:r>
              <a:rPr lang="en-US"/>
              <a:t>Problems in Forecasting Population Growth</a:t>
            </a:r>
          </a:p>
          <a:p>
            <a:pPr marL="454025" indent="-454025">
              <a:lnSpc>
                <a:spcPct val="200000"/>
              </a:lnSpc>
              <a:buSzTx/>
            </a:pPr>
            <a:r>
              <a:rPr lang="en-US"/>
              <a:t>Social Factors Complicate</a:t>
            </a:r>
          </a:p>
          <a:p>
            <a:pPr marL="1030288" lvl="1" indent="-461963">
              <a:lnSpc>
                <a:spcPct val="200000"/>
              </a:lnSpc>
              <a:buSzTx/>
            </a:pPr>
            <a:r>
              <a:rPr lang="en-US"/>
              <a:t>Example of China</a:t>
            </a:r>
          </a:p>
          <a:p>
            <a:pPr marL="1030288" lvl="1" indent="-461963">
              <a:lnSpc>
                <a:spcPct val="200000"/>
              </a:lnSpc>
              <a:buSzTx/>
            </a:pPr>
            <a:r>
              <a:rPr lang="en-US"/>
              <a:t>Industrialization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Allyn &amp; Bacon 2007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529688-8254-44DF-B224-7B886006D4F7}" type="slidenum">
              <a:rPr lang="en-US"/>
              <a:pPr/>
              <a:t>20</a:t>
            </a:fld>
            <a:endParaRPr lang="en-US"/>
          </a:p>
        </p:txBody>
      </p:sp>
      <p:sp>
        <p:nvSpPr>
          <p:cNvPr id="181251" name="Text Box 3"/>
          <p:cNvSpPr txBox="1">
            <a:spLocks noChangeArrowheads="1"/>
          </p:cNvSpPr>
          <p:nvPr/>
        </p:nvSpPr>
        <p:spPr bwMode="auto">
          <a:xfrm>
            <a:off x="838200" y="457200"/>
            <a:ext cx="8077200" cy="11747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hlink">
                <a:alpha val="50000"/>
              </a:schemeClr>
            </a:outerShdw>
          </a:effectLst>
        </p:spPr>
        <p:txBody>
          <a:bodyPr lIns="92075" tIns="46038" rIns="92075" bIns="46038" anchor="ctr"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4800">
                <a:solidFill>
                  <a:srgbClr val="000066"/>
                </a:solidFill>
                <a:latin typeface="Arial" charset="0"/>
              </a:rPr>
              <a:t>Population Growth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1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1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1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1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0" grpId="0" build="p" bldLvl="2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2057400"/>
            <a:ext cx="8077200" cy="4495800"/>
          </a:xfrm>
          <a:noFill/>
          <a:ln/>
        </p:spPr>
        <p:txBody>
          <a:bodyPr lIns="92075" tIns="46038" rIns="92075" bIns="46038"/>
          <a:lstStyle/>
          <a:p>
            <a:pPr marL="454025" indent="-454025">
              <a:lnSpc>
                <a:spcPct val="170000"/>
              </a:lnSpc>
              <a:buSzTx/>
            </a:pPr>
            <a:r>
              <a:rPr lang="en-US"/>
              <a:t>The Development of Cities</a:t>
            </a:r>
          </a:p>
          <a:p>
            <a:pPr marL="454025" indent="-454025">
              <a:lnSpc>
                <a:spcPct val="170000"/>
              </a:lnSpc>
              <a:buSzTx/>
            </a:pPr>
            <a:r>
              <a:rPr lang="en-US"/>
              <a:t>The Process of Urbanization</a:t>
            </a:r>
          </a:p>
          <a:p>
            <a:pPr marL="1030288" lvl="1" indent="-461963">
              <a:lnSpc>
                <a:spcPct val="170000"/>
              </a:lnSpc>
              <a:buSzTx/>
            </a:pPr>
            <a:r>
              <a:rPr lang="en-US"/>
              <a:t>Metropolises</a:t>
            </a:r>
          </a:p>
          <a:p>
            <a:pPr marL="1030288" lvl="1" indent="-461963">
              <a:lnSpc>
                <a:spcPct val="170000"/>
              </a:lnSpc>
              <a:buSzTx/>
            </a:pPr>
            <a:r>
              <a:rPr lang="en-US"/>
              <a:t>Megalopolises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Allyn &amp; Bacon 2007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E3B32A-0AE2-4533-AF2D-1375ABCB05E4}" type="slidenum">
              <a:rPr lang="en-US"/>
              <a:pPr/>
              <a:t>21</a:t>
            </a:fld>
            <a:endParaRPr lang="en-US"/>
          </a:p>
        </p:txBody>
      </p:sp>
      <p:sp>
        <p:nvSpPr>
          <p:cNvPr id="183299" name="Text Box 3"/>
          <p:cNvSpPr txBox="1">
            <a:spLocks noChangeArrowheads="1"/>
          </p:cNvSpPr>
          <p:nvPr/>
        </p:nvSpPr>
        <p:spPr bwMode="auto">
          <a:xfrm>
            <a:off x="1066800" y="882650"/>
            <a:ext cx="8077200" cy="11747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hlink">
                <a:alpha val="50000"/>
              </a:schemeClr>
            </a:outerShdw>
          </a:effectLst>
        </p:spPr>
        <p:txBody>
          <a:bodyPr lIns="92075" tIns="46038" rIns="92075" bIns="46038" anchor="ctr"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4800">
                <a:solidFill>
                  <a:srgbClr val="000066"/>
                </a:solidFill>
                <a:latin typeface="Arial" charset="0"/>
              </a:rPr>
              <a:t>Urbanization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3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3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3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3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298" grpId="0" build="p" bldLvl="2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Allyn &amp; Bacon 2007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317D27-8AEC-435D-A744-BE6A0B40B9A0}" type="slidenum">
              <a:rPr lang="en-US"/>
              <a:pPr/>
              <a:t>22</a:t>
            </a:fld>
            <a:endParaRPr lang="en-US"/>
          </a:p>
        </p:txBody>
      </p:sp>
      <p:pic>
        <p:nvPicPr>
          <p:cNvPr id="230403" name="Picture 1027" descr="C:\PowerPoint Work\Allyn &amp; Bacon\2005 Work\Henslin 8ed\Artwork\20-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838200"/>
            <a:ext cx="8077200" cy="5078413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>
            <a:outerShdw dist="71842" dir="2700000" algn="ctr" rotWithShape="0">
              <a:srgbClr val="000000"/>
            </a:outerShdw>
          </a:effectLst>
        </p:spPr>
      </p:pic>
    </p:spTree>
  </p:cSld>
  <p:clrMapOvr>
    <a:masterClrMapping/>
  </p:clrMapOvr>
  <p:transition>
    <p:rand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403350"/>
            <a:ext cx="7772400" cy="4495800"/>
          </a:xfrm>
          <a:noFill/>
          <a:ln/>
        </p:spPr>
        <p:txBody>
          <a:bodyPr lIns="92075" tIns="46038" rIns="92075" bIns="46038"/>
          <a:lstStyle/>
          <a:p>
            <a:pPr marL="454025" indent="-454025">
              <a:lnSpc>
                <a:spcPct val="110000"/>
              </a:lnSpc>
              <a:buSzTx/>
            </a:pPr>
            <a:r>
              <a:rPr lang="en-US" sz="2800"/>
              <a:t>U.S. Urban Patterns</a:t>
            </a:r>
          </a:p>
          <a:p>
            <a:pPr marL="1030288" lvl="1" indent="-461963">
              <a:lnSpc>
                <a:spcPct val="110000"/>
              </a:lnSpc>
              <a:buSzTx/>
            </a:pPr>
            <a:r>
              <a:rPr lang="en-US" sz="2400"/>
              <a:t>From  Country to City</a:t>
            </a:r>
          </a:p>
          <a:p>
            <a:pPr marL="1030288" lvl="1" indent="-461963">
              <a:lnSpc>
                <a:spcPct val="110000"/>
              </a:lnSpc>
              <a:buSzTx/>
            </a:pPr>
            <a:r>
              <a:rPr lang="en-US" sz="2400"/>
              <a:t>From City to City</a:t>
            </a:r>
          </a:p>
          <a:p>
            <a:pPr marL="1030288" lvl="1" indent="-461963">
              <a:lnSpc>
                <a:spcPct val="110000"/>
              </a:lnSpc>
              <a:buSzTx/>
            </a:pPr>
            <a:r>
              <a:rPr lang="en-US" sz="2400"/>
              <a:t>Between Cities</a:t>
            </a:r>
          </a:p>
          <a:p>
            <a:pPr marL="1030288" lvl="1" indent="-461963">
              <a:lnSpc>
                <a:spcPct val="110000"/>
              </a:lnSpc>
              <a:buSzTx/>
            </a:pPr>
            <a:r>
              <a:rPr lang="en-US" sz="2400"/>
              <a:t>Within the City</a:t>
            </a:r>
          </a:p>
          <a:p>
            <a:pPr marL="1030288" lvl="1" indent="-461963">
              <a:lnSpc>
                <a:spcPct val="110000"/>
              </a:lnSpc>
              <a:buSzTx/>
            </a:pPr>
            <a:r>
              <a:rPr lang="en-US" sz="2400"/>
              <a:t>From City to Suburb</a:t>
            </a:r>
          </a:p>
          <a:p>
            <a:pPr marL="1030288" lvl="1" indent="-461963">
              <a:lnSpc>
                <a:spcPct val="110000"/>
              </a:lnSpc>
              <a:buSzTx/>
            </a:pPr>
            <a:r>
              <a:rPr lang="en-US" sz="2400"/>
              <a:t>Smaller Centers</a:t>
            </a:r>
          </a:p>
          <a:p>
            <a:pPr marL="454025" indent="-454025">
              <a:lnSpc>
                <a:spcPct val="110000"/>
              </a:lnSpc>
              <a:buSzTx/>
            </a:pPr>
            <a:r>
              <a:rPr lang="en-US" sz="2800"/>
              <a:t>The Rural Rebound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Allyn &amp; Bacon 2007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B8786E-69FC-4A2C-B69A-723A955989B1}" type="slidenum">
              <a:rPr lang="en-US"/>
              <a:pPr/>
              <a:t>23</a:t>
            </a:fld>
            <a:endParaRPr lang="en-US"/>
          </a:p>
        </p:txBody>
      </p:sp>
      <p:sp>
        <p:nvSpPr>
          <p:cNvPr id="228355" name="Text Box 3"/>
          <p:cNvSpPr txBox="1">
            <a:spLocks noChangeArrowheads="1"/>
          </p:cNvSpPr>
          <p:nvPr/>
        </p:nvSpPr>
        <p:spPr bwMode="auto">
          <a:xfrm>
            <a:off x="914400" y="457200"/>
            <a:ext cx="8077200" cy="11747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hlink">
                <a:alpha val="50000"/>
              </a:schemeClr>
            </a:outerShdw>
          </a:effectLst>
        </p:spPr>
        <p:txBody>
          <a:bodyPr lIns="92075" tIns="46038" rIns="92075" bIns="46038" anchor="ctr"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4800">
                <a:solidFill>
                  <a:srgbClr val="000066"/>
                </a:solidFill>
                <a:latin typeface="Arial" charset="0"/>
              </a:rPr>
              <a:t>Urbanization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8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8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83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83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83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83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83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83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83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83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83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83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83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83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83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83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54" grpId="0" build="p" bldLvl="2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Allyn &amp; Bacon 2007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194D98-5543-456A-B160-AE6DF33B2BC3}" type="slidenum">
              <a:rPr lang="en-US"/>
              <a:pPr/>
              <a:t>24</a:t>
            </a:fld>
            <a:endParaRPr lang="en-US"/>
          </a:p>
        </p:txBody>
      </p:sp>
      <p:pic>
        <p:nvPicPr>
          <p:cNvPr id="232451" name="Picture 1027" descr="C:\PowerPoint Work\Allyn &amp; Bacon\2005 Work\Henslin 8ed\Artwork\20-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685800"/>
            <a:ext cx="6629400" cy="5618163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>
            <a:outerShdw dist="71842" dir="2700000" algn="ctr" rotWithShape="0">
              <a:srgbClr val="000000"/>
            </a:outerShdw>
          </a:effectLst>
        </p:spPr>
      </p:pic>
    </p:spTree>
  </p:cSld>
  <p:clrMapOvr>
    <a:masterClrMapping/>
  </p:clrMapOvr>
  <p:transition>
    <p:rand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2057400"/>
            <a:ext cx="8077200" cy="4495800"/>
          </a:xfrm>
          <a:noFill/>
          <a:ln/>
        </p:spPr>
        <p:txBody>
          <a:bodyPr lIns="92075" tIns="46038" rIns="92075" bIns="46038"/>
          <a:lstStyle/>
          <a:p>
            <a:pPr marL="454025" indent="-454025">
              <a:lnSpc>
                <a:spcPct val="310000"/>
              </a:lnSpc>
            </a:pPr>
            <a:r>
              <a:rPr lang="en-US"/>
              <a:t>The Concentric Zone Model</a:t>
            </a:r>
          </a:p>
          <a:p>
            <a:pPr marL="454025" indent="-454025">
              <a:lnSpc>
                <a:spcPct val="310000"/>
              </a:lnSpc>
            </a:pPr>
            <a:r>
              <a:rPr lang="en-US"/>
              <a:t>The Sector Model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Allyn &amp; Bacon 2007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F60310-009B-47C3-B34A-5908D550C0A5}" type="slidenum">
              <a:rPr lang="en-US"/>
              <a:pPr/>
              <a:t>25</a:t>
            </a:fld>
            <a:endParaRPr lang="en-US"/>
          </a:p>
        </p:txBody>
      </p:sp>
      <p:sp>
        <p:nvSpPr>
          <p:cNvPr id="185347" name="Text Box 3"/>
          <p:cNvSpPr txBox="1">
            <a:spLocks noChangeArrowheads="1"/>
          </p:cNvSpPr>
          <p:nvPr/>
        </p:nvSpPr>
        <p:spPr bwMode="auto">
          <a:xfrm>
            <a:off x="1066800" y="882650"/>
            <a:ext cx="8077200" cy="11747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hlink">
                <a:alpha val="50000"/>
              </a:schemeClr>
            </a:outerShdw>
          </a:effectLst>
        </p:spPr>
        <p:txBody>
          <a:bodyPr lIns="92075" tIns="46038" rIns="92075" bIns="46038" anchor="ctr"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4800">
                <a:solidFill>
                  <a:srgbClr val="000066"/>
                </a:solidFill>
                <a:latin typeface="Arial" charset="0"/>
              </a:rPr>
              <a:t>Models of Urban Growth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5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5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46" grpId="0" build="p" bldLvl="2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2057400"/>
            <a:ext cx="8077200" cy="4495800"/>
          </a:xfrm>
          <a:noFill/>
          <a:ln/>
        </p:spPr>
        <p:txBody>
          <a:bodyPr lIns="92075" tIns="46038" rIns="92075" bIns="46038"/>
          <a:lstStyle/>
          <a:p>
            <a:pPr marL="454025" indent="-454025">
              <a:lnSpc>
                <a:spcPct val="230000"/>
              </a:lnSpc>
              <a:buSzTx/>
            </a:pPr>
            <a:r>
              <a:rPr lang="en-US"/>
              <a:t>The Multiple-Nuclei Model</a:t>
            </a:r>
          </a:p>
          <a:p>
            <a:pPr marL="454025" indent="-454025">
              <a:lnSpc>
                <a:spcPct val="230000"/>
              </a:lnSpc>
              <a:buSzTx/>
            </a:pPr>
            <a:r>
              <a:rPr lang="en-US"/>
              <a:t>The Peripheral Model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Allyn &amp; Bacon 2007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992D2B-859E-41D0-875C-C04C473AEDFB}" type="slidenum">
              <a:rPr lang="en-US"/>
              <a:pPr/>
              <a:t>26</a:t>
            </a:fld>
            <a:endParaRPr lang="en-US"/>
          </a:p>
        </p:txBody>
      </p:sp>
      <p:sp>
        <p:nvSpPr>
          <p:cNvPr id="187395" name="Text Box 3"/>
          <p:cNvSpPr txBox="1">
            <a:spLocks noChangeArrowheads="1"/>
          </p:cNvSpPr>
          <p:nvPr/>
        </p:nvSpPr>
        <p:spPr bwMode="auto">
          <a:xfrm>
            <a:off x="1066800" y="882650"/>
            <a:ext cx="8001000" cy="11747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hlink">
                <a:alpha val="50000"/>
              </a:schemeClr>
            </a:outerShdw>
          </a:effectLst>
        </p:spPr>
        <p:txBody>
          <a:bodyPr lIns="92075" tIns="46038" rIns="92075" bIns="46038" anchor="ctr"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4800">
                <a:solidFill>
                  <a:srgbClr val="000066"/>
                </a:solidFill>
                <a:latin typeface="Arial" charset="0"/>
              </a:rPr>
              <a:t>Models of Urban Growth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7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7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4" grpId="0" build="p" bldLvl="2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Allyn &amp; Bacon 2007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1782E5-4512-4419-A5DE-57E52B979FA0}" type="slidenum">
              <a:rPr lang="en-US"/>
              <a:pPr/>
              <a:t>27</a:t>
            </a:fld>
            <a:endParaRPr lang="en-US"/>
          </a:p>
        </p:txBody>
      </p:sp>
      <p:pic>
        <p:nvPicPr>
          <p:cNvPr id="234499" name="Picture 1027" descr="C:\PowerPoint Work\Allyn &amp; Bacon\2005 Work\Henslin 8ed\Artwork\20-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81000"/>
            <a:ext cx="7924800" cy="608488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>
            <a:outerShdw dist="71842" dir="2700000" algn="ctr" rotWithShape="0">
              <a:srgbClr val="000000"/>
            </a:outerShdw>
          </a:effectLst>
        </p:spPr>
      </p:pic>
    </p:spTree>
  </p:cSld>
  <p:clrMapOvr>
    <a:masterClrMapping/>
  </p:clrMapOvr>
  <p:transition>
    <p:rand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676400"/>
            <a:ext cx="6096000" cy="4495800"/>
          </a:xfrm>
          <a:noFill/>
          <a:ln/>
        </p:spPr>
        <p:txBody>
          <a:bodyPr lIns="92075" tIns="46038" rIns="92075" bIns="46038"/>
          <a:lstStyle/>
          <a:p>
            <a:pPr marL="454025" indent="-454025">
              <a:lnSpc>
                <a:spcPct val="140000"/>
              </a:lnSpc>
              <a:buSzTx/>
              <a:buFont typeface="Wingdings" pitchFamily="2" charset="2"/>
              <a:buNone/>
            </a:pPr>
            <a:r>
              <a:rPr lang="en-US" sz="2800"/>
              <a:t>Critique of the Models</a:t>
            </a:r>
          </a:p>
          <a:p>
            <a:pPr marL="454025" indent="-454025">
              <a:lnSpc>
                <a:spcPct val="140000"/>
              </a:lnSpc>
              <a:buSzTx/>
            </a:pPr>
            <a:r>
              <a:rPr lang="en-US" sz="2800"/>
              <a:t>They are Time-Bound</a:t>
            </a:r>
          </a:p>
          <a:p>
            <a:pPr marL="454025" indent="-454025">
              <a:lnSpc>
                <a:spcPct val="140000"/>
              </a:lnSpc>
              <a:buSzTx/>
            </a:pPr>
            <a:r>
              <a:rPr lang="en-US" sz="2800"/>
              <a:t>They Do Not Account for Urban Planning</a:t>
            </a:r>
          </a:p>
          <a:p>
            <a:pPr marL="454025" indent="-454025">
              <a:lnSpc>
                <a:spcPct val="140000"/>
              </a:lnSpc>
              <a:buSzTx/>
            </a:pPr>
            <a:r>
              <a:rPr lang="en-US" sz="2800"/>
              <a:t>Fall Short with Cities in Least Industrialized Nations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Allyn &amp; Bacon 2007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8F54FD-DA54-45CC-AFE3-A7789A3532A2}" type="slidenum">
              <a:rPr lang="en-US"/>
              <a:pPr/>
              <a:t>28</a:t>
            </a:fld>
            <a:endParaRPr lang="en-US"/>
          </a:p>
        </p:txBody>
      </p:sp>
      <p:sp>
        <p:nvSpPr>
          <p:cNvPr id="189443" name="Text Box 3"/>
          <p:cNvSpPr txBox="1">
            <a:spLocks noChangeArrowheads="1"/>
          </p:cNvSpPr>
          <p:nvPr/>
        </p:nvSpPr>
        <p:spPr bwMode="auto">
          <a:xfrm>
            <a:off x="762000" y="501650"/>
            <a:ext cx="8077200" cy="11747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hlink">
                <a:alpha val="50000"/>
              </a:schemeClr>
            </a:outerShdw>
          </a:effectLst>
        </p:spPr>
        <p:txBody>
          <a:bodyPr lIns="92075" tIns="46038" rIns="92075" bIns="46038" anchor="ctr"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4800">
                <a:solidFill>
                  <a:srgbClr val="000066"/>
                </a:solidFill>
                <a:latin typeface="Arial" charset="0"/>
              </a:rPr>
              <a:t>Models of Urban Growth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9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9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9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4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94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2" grpId="0" build="p" bldLvl="2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479550"/>
            <a:ext cx="8077200" cy="4495800"/>
          </a:xfrm>
          <a:noFill/>
          <a:ln/>
        </p:spPr>
        <p:txBody>
          <a:bodyPr lIns="92075" tIns="46038" rIns="92075" bIns="46038"/>
          <a:lstStyle/>
          <a:p>
            <a:pPr marL="454025" indent="-454025">
              <a:lnSpc>
                <a:spcPct val="140000"/>
              </a:lnSpc>
              <a:buSzTx/>
              <a:buFont typeface="Wingdings" pitchFamily="2" charset="2"/>
              <a:buNone/>
            </a:pPr>
            <a:r>
              <a:rPr lang="en-US" sz="2800"/>
              <a:t>Alienation and Community</a:t>
            </a:r>
          </a:p>
          <a:p>
            <a:pPr marL="454025" indent="-454025">
              <a:lnSpc>
                <a:spcPct val="140000"/>
              </a:lnSpc>
              <a:buSzTx/>
            </a:pPr>
            <a:r>
              <a:rPr lang="en-US" sz="2800"/>
              <a:t>Human Need for Community</a:t>
            </a:r>
          </a:p>
          <a:p>
            <a:pPr marL="454025" indent="-454025">
              <a:lnSpc>
                <a:spcPct val="140000"/>
              </a:lnSpc>
              <a:buSzTx/>
            </a:pPr>
            <a:r>
              <a:rPr lang="en-US" sz="2800"/>
              <a:t>Kitty Genovese</a:t>
            </a:r>
          </a:p>
          <a:p>
            <a:pPr marL="454025" indent="-454025">
              <a:lnSpc>
                <a:spcPct val="140000"/>
              </a:lnSpc>
              <a:buSzTx/>
            </a:pPr>
            <a:r>
              <a:rPr lang="en-US" sz="2800"/>
              <a:t>Cities Undermine Kinship and Neighborhood Relationships</a:t>
            </a:r>
          </a:p>
          <a:p>
            <a:pPr marL="454025" indent="-454025">
              <a:lnSpc>
                <a:spcPct val="140000"/>
              </a:lnSpc>
              <a:buSzTx/>
            </a:pPr>
            <a:r>
              <a:rPr lang="en-US" sz="2800"/>
              <a:t>Series of Smaller Worlds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Allyn &amp; Bacon 2007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D3588C-9735-4B10-A7DD-97B769B4D530}" type="slidenum">
              <a:rPr lang="en-US"/>
              <a:pPr/>
              <a:t>29</a:t>
            </a:fld>
            <a:endParaRPr lang="en-US"/>
          </a:p>
        </p:txBody>
      </p:sp>
      <p:sp>
        <p:nvSpPr>
          <p:cNvPr id="191491" name="Text Box 3"/>
          <p:cNvSpPr txBox="1">
            <a:spLocks noChangeArrowheads="1"/>
          </p:cNvSpPr>
          <p:nvPr/>
        </p:nvSpPr>
        <p:spPr bwMode="auto">
          <a:xfrm>
            <a:off x="914400" y="609600"/>
            <a:ext cx="8077200" cy="11747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hlink">
                <a:alpha val="50000"/>
              </a:schemeClr>
            </a:outerShdw>
          </a:effectLst>
        </p:spPr>
        <p:txBody>
          <a:bodyPr lIns="92075" tIns="46038" rIns="92075" bIns="46038" anchor="ctr"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4800">
                <a:solidFill>
                  <a:srgbClr val="000066"/>
                </a:solidFill>
                <a:latin typeface="Arial" charset="0"/>
              </a:rPr>
              <a:t>City Life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1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1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1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4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14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4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14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0" grpId="0" build="p" bldLvl="2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Allyn &amp; Bacon 2007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67860E-24AD-4218-A64D-55C93918CDB7}" type="slidenum">
              <a:rPr lang="en-US"/>
              <a:pPr/>
              <a:t>3</a:t>
            </a:fld>
            <a:endParaRPr lang="en-US"/>
          </a:p>
        </p:txBody>
      </p:sp>
      <p:pic>
        <p:nvPicPr>
          <p:cNvPr id="207875" name="Picture 3" descr="C:\PowerPoint Work\Allyn &amp; Bacon\2005 Work\Henslin 8ed\Artwork\20-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219200"/>
            <a:ext cx="7848600" cy="440055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>
            <a:outerShdw dist="71842" dir="2700000" algn="ctr" rotWithShape="0">
              <a:srgbClr val="000000"/>
            </a:outerShdw>
          </a:effectLst>
        </p:spPr>
      </p:pic>
    </p:spTree>
  </p:cSld>
  <p:clrMapOvr>
    <a:masterClrMapping/>
  </p:clrMapOvr>
  <p:transition>
    <p:rand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403350"/>
            <a:ext cx="8077200" cy="4495800"/>
          </a:xfrm>
          <a:noFill/>
          <a:ln/>
        </p:spPr>
        <p:txBody>
          <a:bodyPr lIns="92075" tIns="46038" rIns="92075" bIns="46038"/>
          <a:lstStyle/>
          <a:p>
            <a:pPr marL="454025" indent="-454025">
              <a:buSzTx/>
              <a:buFont typeface="Wingdings" pitchFamily="2" charset="2"/>
              <a:buNone/>
            </a:pPr>
            <a:r>
              <a:rPr lang="en-US"/>
              <a:t>Who Lives in the City?</a:t>
            </a:r>
          </a:p>
          <a:p>
            <a:pPr marL="454025" indent="-454025">
              <a:buSzTx/>
            </a:pPr>
            <a:r>
              <a:rPr lang="en-US"/>
              <a:t>The Cosmopolites</a:t>
            </a:r>
          </a:p>
          <a:p>
            <a:pPr marL="454025" indent="-454025">
              <a:buSzTx/>
            </a:pPr>
            <a:r>
              <a:rPr lang="en-US"/>
              <a:t>The Singles</a:t>
            </a:r>
          </a:p>
          <a:p>
            <a:pPr marL="454025" indent="-454025">
              <a:buSzTx/>
            </a:pPr>
            <a:r>
              <a:rPr lang="en-US"/>
              <a:t>The Ethnic Villagers</a:t>
            </a:r>
          </a:p>
          <a:p>
            <a:pPr marL="454025" indent="-454025">
              <a:buSzTx/>
            </a:pPr>
            <a:r>
              <a:rPr lang="en-US"/>
              <a:t>The Deprived</a:t>
            </a:r>
          </a:p>
          <a:p>
            <a:pPr marL="454025" indent="-454025">
              <a:buSzTx/>
            </a:pPr>
            <a:r>
              <a:rPr lang="en-US"/>
              <a:t>The Trapped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Allyn &amp; Bacon 2007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BD0C7E-E52F-4684-8F31-5D2CB99BD781}" type="slidenum">
              <a:rPr lang="en-US"/>
              <a:pPr/>
              <a:t>30</a:t>
            </a:fld>
            <a:endParaRPr lang="en-US"/>
          </a:p>
        </p:txBody>
      </p:sp>
      <p:sp>
        <p:nvSpPr>
          <p:cNvPr id="236547" name="Text Box 3"/>
          <p:cNvSpPr txBox="1">
            <a:spLocks noChangeArrowheads="1"/>
          </p:cNvSpPr>
          <p:nvPr/>
        </p:nvSpPr>
        <p:spPr bwMode="auto">
          <a:xfrm>
            <a:off x="914400" y="228600"/>
            <a:ext cx="8077200" cy="11747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hlink">
                <a:alpha val="50000"/>
              </a:schemeClr>
            </a:outerShdw>
          </a:effectLst>
        </p:spPr>
        <p:txBody>
          <a:bodyPr lIns="92075" tIns="46038" rIns="92075" bIns="46038" anchor="ctr"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4800">
                <a:solidFill>
                  <a:srgbClr val="000066"/>
                </a:solidFill>
                <a:latin typeface="Arial" charset="0"/>
              </a:rPr>
              <a:t>City Life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6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5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65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5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65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5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65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5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65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5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65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546" grpId="0" build="p" bldLvl="2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327150"/>
            <a:ext cx="8229600" cy="4495800"/>
          </a:xfrm>
          <a:noFill/>
          <a:ln/>
        </p:spPr>
        <p:txBody>
          <a:bodyPr lIns="92075" tIns="46038" rIns="92075" bIns="46038"/>
          <a:lstStyle/>
          <a:p>
            <a:pPr marL="454025" indent="-454025">
              <a:lnSpc>
                <a:spcPct val="150000"/>
              </a:lnSpc>
              <a:buFont typeface="Wingdings" pitchFamily="2" charset="2"/>
              <a:buNone/>
            </a:pPr>
            <a:r>
              <a:rPr lang="en-US"/>
              <a:t>Urban Sentiment: Finding a Familiar World</a:t>
            </a:r>
          </a:p>
          <a:p>
            <a:pPr marL="454025" indent="-454025">
              <a:lnSpc>
                <a:spcPct val="150000"/>
              </a:lnSpc>
            </a:pPr>
            <a:r>
              <a:rPr lang="en-US"/>
              <a:t>City Divided into Little Worlds</a:t>
            </a:r>
          </a:p>
          <a:p>
            <a:pPr marL="454025" indent="-454025">
              <a:lnSpc>
                <a:spcPct val="150000"/>
              </a:lnSpc>
            </a:pPr>
            <a:r>
              <a:rPr lang="en-US"/>
              <a:t>People Create Intimacy by Personalizing Shopping</a:t>
            </a:r>
          </a:p>
          <a:p>
            <a:pPr marL="454025" indent="-454025">
              <a:lnSpc>
                <a:spcPct val="150000"/>
              </a:lnSpc>
            </a:pPr>
            <a:r>
              <a:rPr lang="en-US"/>
              <a:t>Spectator Sports Provide Venue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Allyn &amp; Bacon 2007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C5AA53-3B36-49F7-9B78-8D9B90EE55B9}" type="slidenum">
              <a:rPr lang="en-US"/>
              <a:pPr/>
              <a:t>31</a:t>
            </a:fld>
            <a:endParaRPr lang="en-US"/>
          </a:p>
        </p:txBody>
      </p:sp>
      <p:sp>
        <p:nvSpPr>
          <p:cNvPr id="193539" name="Text Box 3"/>
          <p:cNvSpPr txBox="1">
            <a:spLocks noChangeArrowheads="1"/>
          </p:cNvSpPr>
          <p:nvPr/>
        </p:nvSpPr>
        <p:spPr bwMode="auto">
          <a:xfrm>
            <a:off x="1066800" y="152400"/>
            <a:ext cx="8077200" cy="11747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hlink">
                <a:alpha val="50000"/>
              </a:schemeClr>
            </a:outerShdw>
          </a:effectLst>
        </p:spPr>
        <p:txBody>
          <a:bodyPr lIns="92075" tIns="46038" rIns="92075" bIns="46038" anchor="ctr"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4800">
                <a:solidFill>
                  <a:srgbClr val="000066"/>
                </a:solidFill>
                <a:latin typeface="Arial" charset="0"/>
              </a:rPr>
              <a:t>City Life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3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5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35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5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35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5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35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38" grpId="0" build="p" bldLvl="2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2057400"/>
            <a:ext cx="8077200" cy="4495800"/>
          </a:xfrm>
          <a:noFill/>
          <a:ln/>
        </p:spPr>
        <p:txBody>
          <a:bodyPr lIns="92075" tIns="46038" rIns="92075" bIns="46038"/>
          <a:lstStyle/>
          <a:p>
            <a:pPr marL="454025" indent="-454025">
              <a:lnSpc>
                <a:spcPct val="320000"/>
              </a:lnSpc>
            </a:pPr>
            <a:r>
              <a:rPr lang="en-US"/>
              <a:t>Norm of Noninvolvement</a:t>
            </a:r>
          </a:p>
          <a:p>
            <a:pPr marL="454025" indent="-454025">
              <a:lnSpc>
                <a:spcPct val="320000"/>
              </a:lnSpc>
            </a:pPr>
            <a:r>
              <a:rPr lang="en-US"/>
              <a:t>Diffusion of Responsibility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Allyn &amp; Bacon 2007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9BE4E5-48D1-4D02-B2C5-A82CF91AFD30}" type="slidenum">
              <a:rPr lang="en-US"/>
              <a:pPr/>
              <a:t>32</a:t>
            </a:fld>
            <a:endParaRPr lang="en-US"/>
          </a:p>
        </p:txBody>
      </p:sp>
      <p:sp>
        <p:nvSpPr>
          <p:cNvPr id="195587" name="Text Box 3"/>
          <p:cNvSpPr txBox="1">
            <a:spLocks noChangeArrowheads="1"/>
          </p:cNvSpPr>
          <p:nvPr/>
        </p:nvSpPr>
        <p:spPr bwMode="auto">
          <a:xfrm>
            <a:off x="1066800" y="882650"/>
            <a:ext cx="8001000" cy="11747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hlink">
                <a:alpha val="50000"/>
              </a:schemeClr>
            </a:outerShdw>
          </a:effectLst>
        </p:spPr>
        <p:txBody>
          <a:bodyPr lIns="92075" tIns="46038" rIns="92075" bIns="46038" anchor="ctr"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4800">
                <a:solidFill>
                  <a:srgbClr val="000066"/>
                </a:solidFill>
                <a:latin typeface="Arial" charset="0"/>
              </a:rPr>
              <a:t>City Life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5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5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86" grpId="0" build="p" bldLvl="2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2057400"/>
            <a:ext cx="6553200" cy="4495800"/>
          </a:xfrm>
          <a:noFill/>
          <a:ln/>
        </p:spPr>
        <p:txBody>
          <a:bodyPr lIns="92075" tIns="46038" rIns="92075" bIns="46038"/>
          <a:lstStyle/>
          <a:p>
            <a:pPr marL="454025" indent="-454025">
              <a:lnSpc>
                <a:spcPct val="170000"/>
              </a:lnSpc>
              <a:buFont typeface="Wingdings" pitchFamily="2" charset="2"/>
              <a:buNone/>
            </a:pPr>
            <a:r>
              <a:rPr lang="en-US" sz="2800"/>
              <a:t>Suburbanization</a:t>
            </a:r>
          </a:p>
          <a:p>
            <a:pPr marL="454025" indent="-454025">
              <a:lnSpc>
                <a:spcPct val="170000"/>
              </a:lnSpc>
            </a:pPr>
            <a:r>
              <a:rPr lang="en-US" sz="2800"/>
              <a:t>Movement of People from Cities to Suburbs</a:t>
            </a:r>
          </a:p>
          <a:p>
            <a:pPr marL="454025" indent="-454025">
              <a:lnSpc>
                <a:spcPct val="170000"/>
              </a:lnSpc>
            </a:pPr>
            <a:r>
              <a:rPr lang="en-US" sz="2800"/>
              <a:t>City Centers Lose in Transition</a:t>
            </a:r>
          </a:p>
          <a:p>
            <a:pPr marL="454025" indent="-454025">
              <a:lnSpc>
                <a:spcPct val="170000"/>
              </a:lnSpc>
            </a:pPr>
            <a:r>
              <a:rPr lang="en-US" sz="2800"/>
              <a:t> City vs. Suburb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Allyn &amp; Bacon 2007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9CB52C-E5C4-41FF-AE9B-E5CCD942BD4C}" type="slidenum">
              <a:rPr lang="en-US"/>
              <a:pPr/>
              <a:t>33</a:t>
            </a:fld>
            <a:endParaRPr lang="en-US"/>
          </a:p>
        </p:txBody>
      </p:sp>
      <p:sp>
        <p:nvSpPr>
          <p:cNvPr id="197635" name="Text Box 3"/>
          <p:cNvSpPr txBox="1">
            <a:spLocks noChangeArrowheads="1"/>
          </p:cNvSpPr>
          <p:nvPr/>
        </p:nvSpPr>
        <p:spPr bwMode="auto">
          <a:xfrm>
            <a:off x="1066800" y="533400"/>
            <a:ext cx="7924800" cy="15240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hlink">
                <a:alpha val="50000"/>
              </a:schemeClr>
            </a:outerShdw>
          </a:effectLst>
        </p:spPr>
        <p:txBody>
          <a:bodyPr lIns="92075" tIns="46038" rIns="92075" bIns="46038" anchor="ctr"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4800">
                <a:solidFill>
                  <a:srgbClr val="000066"/>
                </a:solidFill>
                <a:latin typeface="Arial" charset="0"/>
              </a:rPr>
              <a:t>Urban Problems and Social Policy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7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7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7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7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4" grpId="0" build="p" bldLvl="2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Allyn &amp; Bacon 2007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2D3C8E-F558-4ECA-9A04-E1418AEC611F}" type="slidenum">
              <a:rPr lang="en-US"/>
              <a:pPr/>
              <a:t>34</a:t>
            </a:fld>
            <a:endParaRPr lang="en-US"/>
          </a:p>
        </p:txBody>
      </p:sp>
      <p:pic>
        <p:nvPicPr>
          <p:cNvPr id="238595" name="Picture 3" descr="C:\PowerPoint Work\Allyn &amp; Bacon\2005 Work\Henslin 8ed\Artwork\20-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295400"/>
            <a:ext cx="8001000" cy="4017963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>
            <a:outerShdw dist="71842" dir="2700000" algn="ctr" rotWithShape="0">
              <a:srgbClr val="000000"/>
            </a:outerShdw>
          </a:effectLst>
        </p:spPr>
      </p:pic>
    </p:spTree>
  </p:cSld>
  <p:clrMapOvr>
    <a:masterClrMapping/>
  </p:clrMapOvr>
  <p:transition>
    <p:random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2057400"/>
            <a:ext cx="8077200" cy="4495800"/>
          </a:xfrm>
          <a:noFill/>
          <a:ln/>
        </p:spPr>
        <p:txBody>
          <a:bodyPr lIns="92075" tIns="46038" rIns="92075" bIns="46038"/>
          <a:lstStyle/>
          <a:p>
            <a:pPr marL="454025" indent="-454025">
              <a:lnSpc>
                <a:spcPct val="200000"/>
              </a:lnSpc>
            </a:pPr>
            <a:r>
              <a:rPr lang="en-US"/>
              <a:t>Suburban Flight</a:t>
            </a:r>
          </a:p>
          <a:p>
            <a:pPr marL="454025" indent="-454025">
              <a:lnSpc>
                <a:spcPct val="200000"/>
              </a:lnSpc>
            </a:pPr>
            <a:r>
              <a:rPr lang="en-US"/>
              <a:t>Disinvestment and Deindustrialization</a:t>
            </a:r>
          </a:p>
          <a:p>
            <a:pPr marL="454025" indent="-454025">
              <a:lnSpc>
                <a:spcPct val="200000"/>
              </a:lnSpc>
            </a:pPr>
            <a:r>
              <a:rPr lang="en-US"/>
              <a:t>Potential Urban Revitalization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Allyn &amp; Bacon 2007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93BFC3-4274-489B-99CF-6D7B36840491}" type="slidenum">
              <a:rPr lang="en-US"/>
              <a:pPr/>
              <a:t>35</a:t>
            </a:fld>
            <a:endParaRPr lang="en-US"/>
          </a:p>
        </p:txBody>
      </p:sp>
      <p:sp>
        <p:nvSpPr>
          <p:cNvPr id="199683" name="Text Box 3"/>
          <p:cNvSpPr txBox="1">
            <a:spLocks noChangeArrowheads="1"/>
          </p:cNvSpPr>
          <p:nvPr/>
        </p:nvSpPr>
        <p:spPr bwMode="auto">
          <a:xfrm>
            <a:off x="1066800" y="457200"/>
            <a:ext cx="7848600" cy="16002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hlink">
                <a:alpha val="50000"/>
              </a:schemeClr>
            </a:outerShdw>
          </a:effectLst>
        </p:spPr>
        <p:txBody>
          <a:bodyPr lIns="92075" tIns="46038" rIns="92075" bIns="46038" anchor="ctr"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4800">
                <a:solidFill>
                  <a:srgbClr val="000066"/>
                </a:solidFill>
                <a:latin typeface="Arial" charset="0"/>
              </a:rPr>
              <a:t>Urban Problems and Social Policy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9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9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6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96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82" grpId="0" build="p" bldLvl="2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2057400"/>
            <a:ext cx="7467600" cy="4343400"/>
          </a:xfrm>
          <a:noFill/>
          <a:ln/>
        </p:spPr>
        <p:txBody>
          <a:bodyPr lIns="92075" tIns="46038" rIns="92075" bIns="46038">
            <a:normAutofit fontScale="92500"/>
          </a:bodyPr>
          <a:lstStyle/>
          <a:p>
            <a:pPr marL="454025" indent="-454025">
              <a:lnSpc>
                <a:spcPct val="220000"/>
              </a:lnSpc>
            </a:pPr>
            <a:r>
              <a:rPr lang="en-US"/>
              <a:t>Four Social Revolutions</a:t>
            </a:r>
          </a:p>
          <a:p>
            <a:pPr marL="454025" indent="-454025">
              <a:lnSpc>
                <a:spcPct val="220000"/>
              </a:lnSpc>
            </a:pPr>
            <a:r>
              <a:rPr lang="en-US"/>
              <a:t>From </a:t>
            </a:r>
            <a:r>
              <a:rPr lang="en-US" i="1"/>
              <a:t>Gemeinschaft</a:t>
            </a:r>
            <a:r>
              <a:rPr lang="en-US"/>
              <a:t> to </a:t>
            </a:r>
            <a:r>
              <a:rPr lang="en-US" i="1"/>
              <a:t>Gesellschaft</a:t>
            </a:r>
            <a:endParaRPr lang="en-US"/>
          </a:p>
          <a:p>
            <a:pPr marL="454025" indent="-454025">
              <a:lnSpc>
                <a:spcPct val="220000"/>
              </a:lnSpc>
            </a:pPr>
            <a:r>
              <a:rPr lang="en-US"/>
              <a:t>Capitalism, Modernization, and Industrialization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Allyn &amp; Bacon 2007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4FFDC0-0BE5-49F2-BAFF-4B55E077FC9B}" type="slidenum">
              <a:rPr lang="en-US"/>
              <a:pPr/>
              <a:t>36</a:t>
            </a:fld>
            <a:endParaRPr lang="en-US"/>
          </a:p>
        </p:txBody>
      </p:sp>
      <p:sp>
        <p:nvSpPr>
          <p:cNvPr id="205827" name="Text Box 3"/>
          <p:cNvSpPr txBox="1">
            <a:spLocks noChangeArrowheads="1"/>
          </p:cNvSpPr>
          <p:nvPr/>
        </p:nvSpPr>
        <p:spPr bwMode="auto">
          <a:xfrm>
            <a:off x="1143000" y="685800"/>
            <a:ext cx="8001000" cy="13874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hlink">
                <a:alpha val="50000"/>
              </a:schemeClr>
            </a:outerShdw>
          </a:effectLst>
        </p:spPr>
        <p:txBody>
          <a:bodyPr lIns="92075" tIns="46038" rIns="92075" bIns="46038" anchor="ctr"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4400">
                <a:solidFill>
                  <a:srgbClr val="000099"/>
                </a:solidFill>
                <a:latin typeface="Arial" charset="0"/>
              </a:rPr>
              <a:t>How Social Change Transforms Social Life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8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6" grpId="0" build="p" bldLvl="2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2057400"/>
            <a:ext cx="8001000" cy="4343400"/>
          </a:xfrm>
          <a:noFill/>
          <a:ln/>
        </p:spPr>
        <p:txBody>
          <a:bodyPr lIns="92075" tIns="46038" rIns="92075" bIns="46038"/>
          <a:lstStyle/>
          <a:p>
            <a:pPr marL="454025" indent="-454025">
              <a:lnSpc>
                <a:spcPct val="290000"/>
              </a:lnSpc>
            </a:pPr>
            <a:r>
              <a:rPr lang="en-US"/>
              <a:t>Social Movements</a:t>
            </a:r>
          </a:p>
          <a:p>
            <a:pPr marL="454025" indent="-454025">
              <a:lnSpc>
                <a:spcPct val="290000"/>
              </a:lnSpc>
            </a:pPr>
            <a:r>
              <a:rPr lang="en-US"/>
              <a:t>Conflict, Power, and Global Politics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Allyn &amp; Bacon 2007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C53E72-3396-4DAA-9507-9CA7DEC9269A}" type="slidenum">
              <a:rPr lang="en-US"/>
              <a:pPr/>
              <a:t>37</a:t>
            </a:fld>
            <a:endParaRPr lang="en-US"/>
          </a:p>
        </p:txBody>
      </p:sp>
      <p:sp>
        <p:nvSpPr>
          <p:cNvPr id="207875" name="Text Box 3"/>
          <p:cNvSpPr txBox="1">
            <a:spLocks noChangeArrowheads="1"/>
          </p:cNvSpPr>
          <p:nvPr/>
        </p:nvSpPr>
        <p:spPr bwMode="auto">
          <a:xfrm>
            <a:off x="1143000" y="685800"/>
            <a:ext cx="8001000" cy="13874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hlink">
                <a:alpha val="50000"/>
              </a:schemeClr>
            </a:outerShdw>
          </a:effectLst>
        </p:spPr>
        <p:txBody>
          <a:bodyPr lIns="92075" tIns="46038" rIns="92075" bIns="46038" anchor="ctr"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4400">
                <a:solidFill>
                  <a:srgbClr val="000099"/>
                </a:solidFill>
                <a:latin typeface="Arial" charset="0"/>
              </a:rPr>
              <a:t>How Social Change Transforms Social Life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7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78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74" grpId="0" build="p" bldLvl="2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2057400"/>
            <a:ext cx="8001000" cy="4343400"/>
          </a:xfrm>
          <a:noFill/>
          <a:ln/>
        </p:spPr>
        <p:txBody>
          <a:bodyPr lIns="92075" tIns="46038" rIns="92075" bIns="46038"/>
          <a:lstStyle/>
          <a:p>
            <a:pPr marL="454025" indent="-454025">
              <a:lnSpc>
                <a:spcPct val="220000"/>
              </a:lnSpc>
            </a:pPr>
            <a:r>
              <a:rPr lang="en-US"/>
              <a:t>Cultural Evolution</a:t>
            </a:r>
          </a:p>
          <a:p>
            <a:pPr marL="454025" indent="-454025">
              <a:lnSpc>
                <a:spcPct val="220000"/>
              </a:lnSpc>
            </a:pPr>
            <a:r>
              <a:rPr lang="en-US"/>
              <a:t>Natural Cycles</a:t>
            </a:r>
          </a:p>
          <a:p>
            <a:pPr marL="454025" indent="-454025">
              <a:lnSpc>
                <a:spcPct val="220000"/>
              </a:lnSpc>
            </a:pPr>
            <a:r>
              <a:rPr lang="en-US"/>
              <a:t>Conflict Over Power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Allyn &amp; Bacon 2007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371C2D-9BA3-41B4-B477-45EC87F631E3}" type="slidenum">
              <a:rPr lang="en-US"/>
              <a:pPr/>
              <a:t>38</a:t>
            </a:fld>
            <a:endParaRPr lang="en-US"/>
          </a:p>
        </p:txBody>
      </p:sp>
      <p:sp>
        <p:nvSpPr>
          <p:cNvPr id="211971" name="Text Box 3"/>
          <p:cNvSpPr txBox="1">
            <a:spLocks noChangeArrowheads="1"/>
          </p:cNvSpPr>
          <p:nvPr/>
        </p:nvSpPr>
        <p:spPr bwMode="auto">
          <a:xfrm>
            <a:off x="1143000" y="609600"/>
            <a:ext cx="7010400" cy="14478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hlink">
                <a:alpha val="50000"/>
              </a:schemeClr>
            </a:outerShdw>
          </a:effectLst>
        </p:spPr>
        <p:txBody>
          <a:bodyPr lIns="92075" tIns="46038" rIns="92075" bIns="46038" anchor="ctr"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4400">
                <a:solidFill>
                  <a:srgbClr val="000099"/>
                </a:solidFill>
                <a:latin typeface="Arial" charset="0"/>
              </a:rPr>
              <a:t>Theories and Processes of Social Change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1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1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19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19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19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19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970" grpId="0" build="p" bldLvl="2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2057400"/>
            <a:ext cx="8001000" cy="4343400"/>
          </a:xfrm>
          <a:noFill/>
          <a:ln/>
        </p:spPr>
        <p:txBody>
          <a:bodyPr lIns="92075" tIns="46038" rIns="92075" bIns="46038">
            <a:normAutofit lnSpcReduction="10000"/>
          </a:bodyPr>
          <a:lstStyle/>
          <a:p>
            <a:pPr marL="454025" indent="-454025">
              <a:lnSpc>
                <a:spcPct val="160000"/>
              </a:lnSpc>
              <a:buFont typeface="Wingdings" pitchFamily="2" charset="2"/>
              <a:buNone/>
            </a:pPr>
            <a:r>
              <a:rPr lang="en-US"/>
              <a:t>Marx’s Model of Historical Change</a:t>
            </a:r>
          </a:p>
          <a:p>
            <a:pPr marL="454025" indent="-454025">
              <a:lnSpc>
                <a:spcPct val="160000"/>
              </a:lnSpc>
            </a:pPr>
            <a:r>
              <a:rPr lang="en-US"/>
              <a:t>Thesis (Current Arrangement of Power)</a:t>
            </a:r>
          </a:p>
          <a:p>
            <a:pPr marL="454025" indent="-454025">
              <a:lnSpc>
                <a:spcPct val="160000"/>
              </a:lnSpc>
            </a:pPr>
            <a:r>
              <a:rPr lang="en-US"/>
              <a:t>Antithesis (Contradiction)</a:t>
            </a:r>
          </a:p>
          <a:p>
            <a:pPr marL="454025" indent="-454025">
              <a:lnSpc>
                <a:spcPct val="160000"/>
              </a:lnSpc>
            </a:pPr>
            <a:r>
              <a:rPr lang="en-US"/>
              <a:t>Synthesis (New Arrangement of Power)</a:t>
            </a:r>
          </a:p>
          <a:p>
            <a:pPr marL="454025" indent="-454025">
              <a:lnSpc>
                <a:spcPct val="160000"/>
              </a:lnSpc>
            </a:pPr>
            <a:r>
              <a:rPr lang="en-US"/>
              <a:t>Classless State 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Allyn &amp; Bacon 2007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A7158C-8B7E-4EEE-974A-C9EB09E34AD9}" type="slidenum">
              <a:rPr lang="en-US"/>
              <a:pPr/>
              <a:t>39</a:t>
            </a:fld>
            <a:endParaRPr lang="en-US"/>
          </a:p>
        </p:txBody>
      </p:sp>
      <p:sp>
        <p:nvSpPr>
          <p:cNvPr id="209923" name="Text Box 3"/>
          <p:cNvSpPr txBox="1">
            <a:spLocks noChangeArrowheads="1"/>
          </p:cNvSpPr>
          <p:nvPr/>
        </p:nvSpPr>
        <p:spPr bwMode="auto">
          <a:xfrm>
            <a:off x="1143000" y="685800"/>
            <a:ext cx="8001000" cy="13874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hlink">
                <a:alpha val="50000"/>
              </a:schemeClr>
            </a:outerShdw>
          </a:effectLst>
        </p:spPr>
        <p:txBody>
          <a:bodyPr lIns="92075" tIns="46038" rIns="92075" bIns="46038" anchor="ctr"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4400">
                <a:solidFill>
                  <a:srgbClr val="000099"/>
                </a:solidFill>
                <a:latin typeface="Arial" charset="0"/>
              </a:rPr>
              <a:t>How Social Change Transforms Social Life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9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9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99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9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99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9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99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9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99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2" grpId="0" build="p" bldLvl="2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2057400"/>
            <a:ext cx="8077200" cy="4343400"/>
          </a:xfrm>
          <a:noFill/>
          <a:ln/>
        </p:spPr>
        <p:txBody>
          <a:bodyPr lIns="92075" tIns="46038" rIns="92075" bIns="46038"/>
          <a:lstStyle/>
          <a:p>
            <a:pPr marL="454025" indent="-454025">
              <a:lnSpc>
                <a:spcPct val="210000"/>
              </a:lnSpc>
              <a:buClr>
                <a:srgbClr val="B2B2B2"/>
              </a:buClr>
            </a:pPr>
            <a:r>
              <a:rPr lang="en-US">
                <a:solidFill>
                  <a:srgbClr val="B2B2B2"/>
                </a:solidFill>
              </a:rPr>
              <a:t>No Space for Enjoying Life?</a:t>
            </a:r>
          </a:p>
          <a:p>
            <a:pPr marL="454025" indent="-454025">
              <a:lnSpc>
                <a:spcPct val="210000"/>
              </a:lnSpc>
              <a:buClr>
                <a:srgbClr val="B2B2B2"/>
              </a:buClr>
            </a:pPr>
            <a:r>
              <a:rPr lang="en-US">
                <a:solidFill>
                  <a:srgbClr val="B2B2B2"/>
                </a:solidFill>
              </a:rPr>
              <a:t>The New Malthusians</a:t>
            </a:r>
            <a:endParaRPr lang="en-US"/>
          </a:p>
          <a:p>
            <a:pPr marL="454025" indent="-454025">
              <a:lnSpc>
                <a:spcPct val="210000"/>
              </a:lnSpc>
            </a:pPr>
            <a:r>
              <a:rPr lang="en-US"/>
              <a:t>The Anti-Malthusians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Allyn &amp; Bacon 2007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FF27F7-8EFE-4ED5-AA19-12A0C2B5AEBC}" type="slidenum">
              <a:rPr lang="en-US"/>
              <a:pPr/>
              <a:t>4</a:t>
            </a:fld>
            <a:endParaRPr lang="en-US"/>
          </a:p>
        </p:txBody>
      </p:sp>
      <p:sp>
        <p:nvSpPr>
          <p:cNvPr id="203779" name="Text Box 3"/>
          <p:cNvSpPr txBox="1">
            <a:spLocks noChangeArrowheads="1"/>
          </p:cNvSpPr>
          <p:nvPr/>
        </p:nvSpPr>
        <p:spPr bwMode="auto">
          <a:xfrm>
            <a:off x="1066800" y="609600"/>
            <a:ext cx="7924800" cy="14478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hlink">
                <a:alpha val="50000"/>
              </a:schemeClr>
            </a:outerShdw>
          </a:effectLst>
        </p:spPr>
        <p:txBody>
          <a:bodyPr lIns="92075" tIns="46038" rIns="92075" bIns="46038" anchor="ctr"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4800">
                <a:solidFill>
                  <a:srgbClr val="000066"/>
                </a:solidFill>
                <a:latin typeface="Arial" charset="0"/>
              </a:rPr>
              <a:t>Population in Global Perspective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3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3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7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37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78" grpId="0" build="p" bldLvl="2" autoUpdateAnimBg="0" advAuto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Allyn &amp; Bacon 2007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D411EA-B8F3-4311-A5A9-95E88B1FF457}" type="slidenum">
              <a:rPr lang="en-US"/>
              <a:pPr/>
              <a:t>40</a:t>
            </a:fld>
            <a:endParaRPr lang="en-US"/>
          </a:p>
        </p:txBody>
      </p:sp>
      <p:pic>
        <p:nvPicPr>
          <p:cNvPr id="242693" name="Picture 5" descr="C:\PowerPoint Work\Allyn &amp; Bacon\2005 Work\Henslin 8ed\Artwork\22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228600"/>
            <a:ext cx="2755900" cy="64008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>
            <a:outerShdw dist="71842" dir="2700000" algn="ctr" rotWithShape="0">
              <a:schemeClr val="bg2"/>
            </a:outerShdw>
          </a:effectLst>
        </p:spPr>
      </p:pic>
    </p:spTree>
  </p:cSld>
  <p:clrMapOvr>
    <a:masterClrMapping/>
  </p:clrMapOvr>
  <p:transition>
    <p:checker dir="vert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1981200"/>
            <a:ext cx="8001000" cy="4419600"/>
          </a:xfrm>
          <a:noFill/>
          <a:ln/>
        </p:spPr>
        <p:txBody>
          <a:bodyPr lIns="92075" tIns="46038" rIns="92075" bIns="46038">
            <a:normAutofit lnSpcReduction="10000"/>
          </a:bodyPr>
          <a:lstStyle/>
          <a:p>
            <a:pPr marL="454025" indent="-454025">
              <a:lnSpc>
                <a:spcPct val="170000"/>
              </a:lnSpc>
              <a:buFont typeface="Wingdings" pitchFamily="2" charset="2"/>
              <a:buNone/>
            </a:pPr>
            <a:r>
              <a:rPr lang="en-US"/>
              <a:t>Ogburn’s Theory</a:t>
            </a:r>
          </a:p>
          <a:p>
            <a:pPr marL="454025" indent="-454025">
              <a:lnSpc>
                <a:spcPct val="170000"/>
              </a:lnSpc>
            </a:pPr>
            <a:r>
              <a:rPr lang="en-US"/>
              <a:t>Invention</a:t>
            </a:r>
          </a:p>
          <a:p>
            <a:pPr marL="454025" indent="-454025">
              <a:lnSpc>
                <a:spcPct val="170000"/>
              </a:lnSpc>
            </a:pPr>
            <a:r>
              <a:rPr lang="en-US"/>
              <a:t>Discovery</a:t>
            </a:r>
          </a:p>
          <a:p>
            <a:pPr marL="454025" indent="-454025">
              <a:lnSpc>
                <a:spcPct val="170000"/>
              </a:lnSpc>
            </a:pPr>
            <a:r>
              <a:rPr lang="en-US"/>
              <a:t>Diffusion</a:t>
            </a:r>
          </a:p>
          <a:p>
            <a:pPr marL="454025" indent="-454025">
              <a:lnSpc>
                <a:spcPct val="170000"/>
              </a:lnSpc>
            </a:pPr>
            <a:r>
              <a:rPr lang="en-US"/>
              <a:t>Cultural Lag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Allyn &amp; Bacon 2007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F9DE32-C622-4B40-BFC8-3A4F38B27559}" type="slidenum">
              <a:rPr lang="en-US"/>
              <a:pPr/>
              <a:t>41</a:t>
            </a:fld>
            <a:endParaRPr lang="en-US"/>
          </a:p>
        </p:txBody>
      </p:sp>
      <p:sp>
        <p:nvSpPr>
          <p:cNvPr id="214019" name="Text Box 3"/>
          <p:cNvSpPr txBox="1">
            <a:spLocks noChangeArrowheads="1"/>
          </p:cNvSpPr>
          <p:nvPr/>
        </p:nvSpPr>
        <p:spPr bwMode="auto">
          <a:xfrm>
            <a:off x="1066800" y="593725"/>
            <a:ext cx="6934200" cy="14636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hlink">
                <a:alpha val="50000"/>
              </a:schemeClr>
            </a:outerShdw>
          </a:effectLst>
        </p:spPr>
        <p:txBody>
          <a:bodyPr lIns="92075" tIns="46038" rIns="92075" bIns="46038" anchor="ctr"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4400">
                <a:solidFill>
                  <a:srgbClr val="000099"/>
                </a:solidFill>
                <a:latin typeface="Arial" charset="0"/>
              </a:rPr>
              <a:t>Theories and Processes of Social Change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4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0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40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0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40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0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40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0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40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18" grpId="0" build="p" bldLvl="2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2057400"/>
            <a:ext cx="8077200" cy="4572000"/>
          </a:xfrm>
          <a:noFill/>
          <a:ln/>
        </p:spPr>
        <p:txBody>
          <a:bodyPr lIns="92075" tIns="46038" rIns="92075" bIns="46038"/>
          <a:lstStyle/>
          <a:p>
            <a:pPr marL="454025" indent="-454025">
              <a:lnSpc>
                <a:spcPct val="140000"/>
              </a:lnSpc>
              <a:buFont typeface="Wingdings" pitchFamily="2" charset="2"/>
              <a:buNone/>
            </a:pPr>
            <a:r>
              <a:rPr lang="en-US"/>
              <a:t>Evaluation of Ogburn’s Theory</a:t>
            </a:r>
          </a:p>
          <a:p>
            <a:pPr marL="454025" indent="-454025">
              <a:lnSpc>
                <a:spcPct val="140000"/>
              </a:lnSpc>
            </a:pPr>
            <a:r>
              <a:rPr lang="en-US"/>
              <a:t>Too Unidirectional</a:t>
            </a:r>
          </a:p>
          <a:p>
            <a:pPr marL="454025" indent="-454025">
              <a:lnSpc>
                <a:spcPct val="140000"/>
              </a:lnSpc>
            </a:pPr>
            <a:r>
              <a:rPr lang="en-US"/>
              <a:t>The Way People Adapt to Technology Only Part of the Story</a:t>
            </a:r>
          </a:p>
          <a:p>
            <a:pPr marL="454025" indent="-454025">
              <a:lnSpc>
                <a:spcPct val="140000"/>
              </a:lnSpc>
            </a:pPr>
            <a:r>
              <a:rPr lang="en-US"/>
              <a:t>However, He Never Said Technology was the Only Force for Social Change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Allyn &amp; Bacon 2007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18D858-705A-4FCA-BD32-938ADA6462EC}" type="slidenum">
              <a:rPr lang="en-US"/>
              <a:pPr/>
              <a:t>42</a:t>
            </a:fld>
            <a:endParaRPr lang="en-US"/>
          </a:p>
        </p:txBody>
      </p:sp>
      <p:sp>
        <p:nvSpPr>
          <p:cNvPr id="216067" name="Text Box 3"/>
          <p:cNvSpPr txBox="1">
            <a:spLocks noChangeArrowheads="1"/>
          </p:cNvSpPr>
          <p:nvPr/>
        </p:nvSpPr>
        <p:spPr bwMode="auto">
          <a:xfrm>
            <a:off x="1143000" y="609600"/>
            <a:ext cx="7010400" cy="14478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hlink">
                <a:alpha val="50000"/>
              </a:schemeClr>
            </a:outerShdw>
          </a:effectLst>
        </p:spPr>
        <p:txBody>
          <a:bodyPr lIns="92075" tIns="46038" rIns="92075" bIns="46038" anchor="ctr"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4400">
                <a:solidFill>
                  <a:srgbClr val="000099"/>
                </a:solidFill>
                <a:latin typeface="Arial" charset="0"/>
              </a:rPr>
              <a:t>Theories and Processes of Social Change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6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0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60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0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60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0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60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66" grpId="0" build="p" bldLvl="2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2057400"/>
            <a:ext cx="8001000" cy="4191000"/>
          </a:xfrm>
          <a:noFill/>
          <a:ln/>
        </p:spPr>
        <p:txBody>
          <a:bodyPr lIns="92075" tIns="46038" rIns="92075" bIns="46038"/>
          <a:lstStyle/>
          <a:p>
            <a:pPr marL="454025" indent="-454025">
              <a:lnSpc>
                <a:spcPct val="210000"/>
              </a:lnSpc>
            </a:pPr>
            <a:r>
              <a:rPr lang="en-US"/>
              <a:t>Technology is Tools and Skills</a:t>
            </a:r>
          </a:p>
          <a:p>
            <a:pPr marL="454025" indent="-454025">
              <a:lnSpc>
                <a:spcPct val="210000"/>
              </a:lnSpc>
            </a:pPr>
            <a:r>
              <a:rPr lang="en-US"/>
              <a:t>Postmodern Societies Possess Technology that Greatly Extend Human Ability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Allyn &amp; Bacon 2007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4C6829-BFEF-441E-BE1E-3C30E1665C02}" type="slidenum">
              <a:rPr lang="en-US"/>
              <a:pPr/>
              <a:t>43</a:t>
            </a:fld>
            <a:endParaRPr lang="en-US"/>
          </a:p>
        </p:txBody>
      </p:sp>
      <p:sp>
        <p:nvSpPr>
          <p:cNvPr id="218115" name="Text Box 3"/>
          <p:cNvSpPr txBox="1">
            <a:spLocks noChangeArrowheads="1"/>
          </p:cNvSpPr>
          <p:nvPr/>
        </p:nvSpPr>
        <p:spPr bwMode="auto">
          <a:xfrm>
            <a:off x="1143000" y="685800"/>
            <a:ext cx="7086600" cy="13716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hlink">
                <a:alpha val="50000"/>
              </a:schemeClr>
            </a:outerShdw>
          </a:effectLst>
        </p:spPr>
        <p:txBody>
          <a:bodyPr lIns="92075" tIns="46038" rIns="92075" bIns="46038" anchor="ctr"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4400">
                <a:solidFill>
                  <a:srgbClr val="000099"/>
                </a:solidFill>
                <a:latin typeface="Arial" charset="0"/>
              </a:rPr>
              <a:t>How Technology Changes Society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8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8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14" grpId="0" build="p" bldLvl="2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2057400"/>
            <a:ext cx="7772400" cy="4648200"/>
          </a:xfrm>
          <a:noFill/>
          <a:ln/>
        </p:spPr>
        <p:txBody>
          <a:bodyPr lIns="92075" tIns="46038" rIns="92075" bIns="46038"/>
          <a:lstStyle/>
          <a:p>
            <a:pPr marL="454025" indent="-454025">
              <a:lnSpc>
                <a:spcPct val="210000"/>
              </a:lnSpc>
            </a:pPr>
            <a:r>
              <a:rPr lang="en-US"/>
              <a:t>Changes in Social Organization</a:t>
            </a:r>
          </a:p>
          <a:p>
            <a:pPr marL="454025" indent="-454025">
              <a:lnSpc>
                <a:spcPct val="210000"/>
              </a:lnSpc>
            </a:pPr>
            <a:r>
              <a:rPr lang="en-US"/>
              <a:t>Changes in Ideology</a:t>
            </a:r>
          </a:p>
          <a:p>
            <a:pPr marL="454025" indent="-454025">
              <a:lnSpc>
                <a:spcPct val="210000"/>
              </a:lnSpc>
            </a:pPr>
            <a:r>
              <a:rPr lang="en-US"/>
              <a:t>Changes in Ostentatious Consumption</a:t>
            </a:r>
          </a:p>
          <a:p>
            <a:pPr marL="454025" indent="-454025">
              <a:lnSpc>
                <a:spcPct val="210000"/>
              </a:lnSpc>
            </a:pPr>
            <a:r>
              <a:rPr lang="en-US"/>
              <a:t>Changes in Social Relationships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Allyn &amp; Bacon 2007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F843E2-973E-4A29-9488-39C0F39DAFD7}" type="slidenum">
              <a:rPr lang="en-US"/>
              <a:pPr/>
              <a:t>44</a:t>
            </a:fld>
            <a:endParaRPr lang="en-US"/>
          </a:p>
        </p:txBody>
      </p:sp>
      <p:sp>
        <p:nvSpPr>
          <p:cNvPr id="220163" name="Text Box 3"/>
          <p:cNvSpPr txBox="1">
            <a:spLocks noChangeArrowheads="1"/>
          </p:cNvSpPr>
          <p:nvPr/>
        </p:nvSpPr>
        <p:spPr bwMode="auto">
          <a:xfrm>
            <a:off x="1143000" y="609600"/>
            <a:ext cx="7620000" cy="14478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hlink">
                <a:alpha val="50000"/>
              </a:schemeClr>
            </a:outerShdw>
          </a:effectLst>
        </p:spPr>
        <p:txBody>
          <a:bodyPr lIns="92075" tIns="46038" rIns="92075" bIns="46038" anchor="ctr"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4400">
                <a:solidFill>
                  <a:srgbClr val="000099"/>
                </a:solidFill>
                <a:latin typeface="Arial" charset="0"/>
              </a:rPr>
              <a:t>The Extent of the Transformation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0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0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0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1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01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62" grpId="0" build="p" bldLvl="2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2057400"/>
            <a:ext cx="7772400" cy="4648200"/>
          </a:xfrm>
          <a:noFill/>
          <a:ln/>
        </p:spPr>
        <p:txBody>
          <a:bodyPr lIns="92075" tIns="46038" rIns="92075" bIns="46038">
            <a:normAutofit lnSpcReduction="10000"/>
          </a:bodyPr>
          <a:lstStyle/>
          <a:p>
            <a:pPr marL="454025" indent="-454025">
              <a:lnSpc>
                <a:spcPct val="140000"/>
              </a:lnSpc>
            </a:pPr>
            <a:r>
              <a:rPr lang="en-US"/>
              <a:t>Displacement of Existing Technology</a:t>
            </a:r>
          </a:p>
          <a:p>
            <a:pPr marL="454025" indent="-454025">
              <a:lnSpc>
                <a:spcPct val="140000"/>
              </a:lnSpc>
            </a:pPr>
            <a:r>
              <a:rPr lang="en-US"/>
              <a:t>Effects on Cities</a:t>
            </a:r>
          </a:p>
          <a:p>
            <a:pPr marL="454025" indent="-454025">
              <a:lnSpc>
                <a:spcPct val="140000"/>
              </a:lnSpc>
            </a:pPr>
            <a:r>
              <a:rPr lang="en-US"/>
              <a:t>Effects on Farm Life and Villages</a:t>
            </a:r>
          </a:p>
          <a:p>
            <a:pPr marL="454025" indent="-454025">
              <a:lnSpc>
                <a:spcPct val="140000"/>
              </a:lnSpc>
            </a:pPr>
            <a:r>
              <a:rPr lang="en-US"/>
              <a:t>Changes in Architecture</a:t>
            </a:r>
          </a:p>
          <a:p>
            <a:pPr marL="454025" indent="-454025">
              <a:lnSpc>
                <a:spcPct val="140000"/>
              </a:lnSpc>
            </a:pPr>
            <a:r>
              <a:rPr lang="en-US"/>
              <a:t>Changed Courtship and Sexual Norms</a:t>
            </a:r>
          </a:p>
          <a:p>
            <a:pPr marL="454025" indent="-454025">
              <a:lnSpc>
                <a:spcPct val="140000"/>
              </a:lnSpc>
            </a:pPr>
            <a:r>
              <a:rPr lang="en-US"/>
              <a:t>Effects on Women’s Roles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Allyn &amp; Bacon 2007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740853-3094-471A-A9B1-0818EF1D1E00}" type="slidenum">
              <a:rPr lang="en-US"/>
              <a:pPr/>
              <a:t>45</a:t>
            </a:fld>
            <a:endParaRPr lang="en-US"/>
          </a:p>
        </p:txBody>
      </p:sp>
      <p:sp>
        <p:nvSpPr>
          <p:cNvPr id="244739" name="Text Box 3"/>
          <p:cNvSpPr txBox="1">
            <a:spLocks noChangeArrowheads="1"/>
          </p:cNvSpPr>
          <p:nvPr/>
        </p:nvSpPr>
        <p:spPr bwMode="auto">
          <a:xfrm>
            <a:off x="1143000" y="609600"/>
            <a:ext cx="4648200" cy="14478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hlink">
                <a:alpha val="50000"/>
              </a:schemeClr>
            </a:outerShdw>
          </a:effectLst>
        </p:spPr>
        <p:txBody>
          <a:bodyPr lIns="92075" tIns="46038" rIns="92075" bIns="46038" anchor="ctr"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4400">
                <a:solidFill>
                  <a:srgbClr val="000099"/>
                </a:solidFill>
                <a:latin typeface="Arial" charset="0"/>
              </a:rPr>
              <a:t>The Impact of the Automobile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4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4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47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47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47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47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47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47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47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47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47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47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738" grpId="0" build="p" bldLvl="2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2057400"/>
            <a:ext cx="7848600" cy="4495800"/>
          </a:xfrm>
          <a:noFill/>
          <a:ln/>
        </p:spPr>
        <p:txBody>
          <a:bodyPr lIns="92075" tIns="46038" rIns="92075" bIns="46038"/>
          <a:lstStyle/>
          <a:p>
            <a:pPr marL="454025" indent="-454025">
              <a:lnSpc>
                <a:spcPct val="210000"/>
              </a:lnSpc>
            </a:pPr>
            <a:r>
              <a:rPr lang="en-US"/>
              <a:t>Computers in Education</a:t>
            </a:r>
          </a:p>
          <a:p>
            <a:pPr marL="454025" indent="-454025">
              <a:lnSpc>
                <a:spcPct val="210000"/>
              </a:lnSpc>
            </a:pPr>
            <a:r>
              <a:rPr lang="en-US"/>
              <a:t>Computers in the Workplace</a:t>
            </a:r>
          </a:p>
          <a:p>
            <a:pPr marL="454025" indent="-454025">
              <a:lnSpc>
                <a:spcPct val="210000"/>
              </a:lnSpc>
            </a:pPr>
            <a:r>
              <a:rPr lang="en-US"/>
              <a:t>Computers in Business and Finance</a:t>
            </a:r>
          </a:p>
          <a:p>
            <a:pPr marL="454025" indent="-454025">
              <a:lnSpc>
                <a:spcPct val="210000"/>
              </a:lnSpc>
            </a:pPr>
            <a:r>
              <a:rPr lang="en-US"/>
              <a:t>Changes in the War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Allyn &amp; Bacon 2007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0B13E7-D77D-4455-B02C-15F01A1DF6BA}" type="slidenum">
              <a:rPr lang="en-US"/>
              <a:pPr/>
              <a:t>46</a:t>
            </a:fld>
            <a:endParaRPr lang="en-US"/>
          </a:p>
        </p:txBody>
      </p:sp>
      <p:sp>
        <p:nvSpPr>
          <p:cNvPr id="222211" name="Text Box 3"/>
          <p:cNvSpPr txBox="1">
            <a:spLocks noChangeArrowheads="1"/>
          </p:cNvSpPr>
          <p:nvPr/>
        </p:nvSpPr>
        <p:spPr bwMode="auto">
          <a:xfrm>
            <a:off x="1066800" y="1066800"/>
            <a:ext cx="7848600" cy="9906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hlink">
                <a:alpha val="50000"/>
              </a:schemeClr>
            </a:outerShdw>
          </a:effectLst>
        </p:spPr>
        <p:txBody>
          <a:bodyPr lIns="92075" tIns="46038" rIns="92075" bIns="46038" anchor="ctr"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4400">
                <a:solidFill>
                  <a:srgbClr val="000099"/>
                </a:solidFill>
                <a:latin typeface="Arial" charset="0"/>
              </a:rPr>
              <a:t>The Cutting Edge of Change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2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2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2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2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22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10" grpId="0" build="p" bldLvl="2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2057400"/>
            <a:ext cx="7162800" cy="4648200"/>
          </a:xfrm>
          <a:noFill/>
          <a:ln/>
        </p:spPr>
        <p:txBody>
          <a:bodyPr lIns="92075" tIns="46038" rIns="92075" bIns="46038">
            <a:normAutofit lnSpcReduction="10000"/>
          </a:bodyPr>
          <a:lstStyle/>
          <a:p>
            <a:pPr marL="454025" indent="-454025">
              <a:lnSpc>
                <a:spcPct val="180000"/>
              </a:lnSpc>
            </a:pPr>
            <a:r>
              <a:rPr lang="en-US"/>
              <a:t>Access to Libraries of Information</a:t>
            </a:r>
          </a:p>
          <a:p>
            <a:pPr marL="454025" indent="-454025">
              <a:lnSpc>
                <a:spcPct val="180000"/>
              </a:lnSpc>
            </a:pPr>
            <a:r>
              <a:rPr lang="en-US"/>
              <a:t>World Linked by Almost Instantaneous Communication</a:t>
            </a:r>
          </a:p>
          <a:p>
            <a:pPr marL="454025" indent="-454025">
              <a:lnSpc>
                <a:spcPct val="180000"/>
              </a:lnSpc>
            </a:pPr>
            <a:r>
              <a:rPr lang="en-US"/>
              <a:t>National and Global Stratification Represents a Digital Divide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Allyn &amp; Bacon 2007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F4C2B5-821C-4987-8435-6D8C6E49A9E1}" type="slidenum">
              <a:rPr lang="en-US"/>
              <a:pPr/>
              <a:t>47</a:t>
            </a:fld>
            <a:endParaRPr lang="en-US"/>
          </a:p>
        </p:txBody>
      </p:sp>
      <p:sp>
        <p:nvSpPr>
          <p:cNvPr id="224259" name="Text Box 3"/>
          <p:cNvSpPr txBox="1">
            <a:spLocks noChangeArrowheads="1"/>
          </p:cNvSpPr>
          <p:nvPr/>
        </p:nvSpPr>
        <p:spPr bwMode="auto">
          <a:xfrm>
            <a:off x="1143000" y="533400"/>
            <a:ext cx="6172200" cy="15240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hlink">
                <a:alpha val="50000"/>
              </a:schemeClr>
            </a:outerShdw>
          </a:effectLst>
        </p:spPr>
        <p:txBody>
          <a:bodyPr lIns="92075" tIns="46038" rIns="92075" bIns="46038" anchor="ctr"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4400">
                <a:solidFill>
                  <a:srgbClr val="000099"/>
                </a:solidFill>
                <a:latin typeface="Arial" charset="0"/>
              </a:rPr>
              <a:t>Cyberspace and Social Inequality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4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4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4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258" grpId="0" build="p" bldLvl="2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2057400"/>
            <a:ext cx="7239000" cy="4572000"/>
          </a:xfrm>
          <a:noFill/>
          <a:ln/>
        </p:spPr>
        <p:txBody>
          <a:bodyPr lIns="92075" tIns="46038" rIns="92075" bIns="46038">
            <a:normAutofit lnSpcReduction="10000"/>
          </a:bodyPr>
          <a:lstStyle/>
          <a:p>
            <a:pPr marL="454025" indent="-454025">
              <a:lnSpc>
                <a:spcPct val="150000"/>
              </a:lnSpc>
            </a:pPr>
            <a:r>
              <a:rPr lang="en-US"/>
              <a:t>Environmental Problems in the Most Industrialized Nations</a:t>
            </a:r>
          </a:p>
          <a:p>
            <a:pPr marL="454025" indent="-454025">
              <a:lnSpc>
                <a:spcPct val="150000"/>
              </a:lnSpc>
            </a:pPr>
            <a:r>
              <a:rPr lang="en-US"/>
              <a:t>Industrial Growth at the Cost of Natural Environment</a:t>
            </a:r>
          </a:p>
          <a:p>
            <a:pPr marL="454025" indent="-454025">
              <a:lnSpc>
                <a:spcPct val="150000"/>
              </a:lnSpc>
            </a:pPr>
            <a:r>
              <a:rPr lang="en-US"/>
              <a:t>Major Polluters in Most Industrialized Nations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Allyn &amp; Bacon 2007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952D13-61D9-4798-A58C-E6837B535FE6}" type="slidenum">
              <a:rPr lang="en-US"/>
              <a:pPr/>
              <a:t>48</a:t>
            </a:fld>
            <a:endParaRPr lang="en-US"/>
          </a:p>
        </p:txBody>
      </p:sp>
      <p:sp>
        <p:nvSpPr>
          <p:cNvPr id="226307" name="Text Box 3"/>
          <p:cNvSpPr txBox="1">
            <a:spLocks noChangeArrowheads="1"/>
          </p:cNvSpPr>
          <p:nvPr/>
        </p:nvSpPr>
        <p:spPr bwMode="auto">
          <a:xfrm>
            <a:off x="1143000" y="304800"/>
            <a:ext cx="6248400" cy="17526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hlink">
                <a:alpha val="50000"/>
              </a:schemeClr>
            </a:outerShdw>
          </a:effectLst>
        </p:spPr>
        <p:txBody>
          <a:bodyPr lIns="92075" tIns="46038" rIns="92075" bIns="46038" anchor="ctr"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4400">
                <a:solidFill>
                  <a:srgbClr val="000099"/>
                </a:solidFill>
                <a:latin typeface="Arial" charset="0"/>
              </a:rPr>
              <a:t>The Growth Machine vs. The Earth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6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3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63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3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63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06" grpId="0" build="p" bldLvl="2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Allyn &amp; Bacon 2007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8DB08A-3E0E-48E8-ACF8-C0A936205888}" type="slidenum">
              <a:rPr lang="en-US"/>
              <a:pPr/>
              <a:t>49</a:t>
            </a:fld>
            <a:endParaRPr lang="en-US"/>
          </a:p>
        </p:txBody>
      </p:sp>
      <p:pic>
        <p:nvPicPr>
          <p:cNvPr id="246787" name="Picture 3" descr="C:\PowerPoint Work\Allyn &amp; Bacon\2005 Work\Henslin 8ed\Artwork\22-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838200"/>
            <a:ext cx="7010400" cy="5141913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>
            <a:outerShdw dist="71842" dir="2700000" algn="ctr" rotWithShape="0">
              <a:schemeClr val="bg2"/>
            </a:outerShdw>
          </a:effectLst>
        </p:spPr>
      </p:pic>
    </p:spTree>
  </p:cSld>
  <p:clrMapOvr>
    <a:masterClrMapping/>
  </p:clrMapOvr>
  <p:transition>
    <p:checke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Allyn &amp; Bacon 2007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5B702D-5522-47D0-B0F9-3191874990A9}" type="slidenum">
              <a:rPr lang="en-US"/>
              <a:pPr/>
              <a:t>5</a:t>
            </a:fld>
            <a:endParaRPr lang="en-US"/>
          </a:p>
        </p:txBody>
      </p:sp>
      <p:pic>
        <p:nvPicPr>
          <p:cNvPr id="209923" name="Picture 1027" descr="C:\PowerPoint Work\Allyn &amp; Bacon\2005 Work\Henslin 8ed\Artwork\20-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914400"/>
            <a:ext cx="7772400" cy="523875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>
            <a:outerShdw dist="71842" dir="2700000" algn="ctr" rotWithShape="0">
              <a:srgbClr val="000000"/>
            </a:outerShdw>
          </a:effectLst>
        </p:spPr>
      </p:pic>
    </p:spTree>
  </p:cSld>
  <p:clrMapOvr>
    <a:masterClrMapping/>
  </p:clrMapOvr>
  <p:transition>
    <p:random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2057400"/>
            <a:ext cx="6172200" cy="4800600"/>
          </a:xfrm>
          <a:noFill/>
          <a:ln/>
        </p:spPr>
        <p:txBody>
          <a:bodyPr lIns="92075" tIns="46038" rIns="92075" bIns="46038"/>
          <a:lstStyle/>
          <a:p>
            <a:pPr marL="454025" indent="-454025">
              <a:lnSpc>
                <a:spcPct val="180000"/>
              </a:lnSpc>
            </a:pPr>
            <a:r>
              <a:rPr lang="en-US"/>
              <a:t>Fossil Fuels and the Environment</a:t>
            </a:r>
            <a:endParaRPr lang="en-US" sz="280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Allyn &amp; Bacon 2007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7A34FD-1AC0-41C9-986C-5A91F7BE9C4D}" type="slidenum">
              <a:rPr lang="en-US"/>
              <a:pPr/>
              <a:t>50</a:t>
            </a:fld>
            <a:endParaRPr lang="en-US"/>
          </a:p>
        </p:txBody>
      </p:sp>
      <p:sp>
        <p:nvSpPr>
          <p:cNvPr id="228355" name="Text Box 3"/>
          <p:cNvSpPr txBox="1">
            <a:spLocks noChangeArrowheads="1"/>
          </p:cNvSpPr>
          <p:nvPr/>
        </p:nvSpPr>
        <p:spPr bwMode="auto">
          <a:xfrm>
            <a:off x="1143000" y="533400"/>
            <a:ext cx="6096000" cy="15240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hlink">
                <a:alpha val="50000"/>
              </a:schemeClr>
            </a:outerShdw>
          </a:effectLst>
        </p:spPr>
        <p:txBody>
          <a:bodyPr lIns="92075" tIns="46038" rIns="92075" bIns="46038" anchor="ctr"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4400">
                <a:solidFill>
                  <a:srgbClr val="000099"/>
                </a:solidFill>
                <a:latin typeface="Arial" charset="0"/>
              </a:rPr>
              <a:t>The Growth Machine vs. The Earth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8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8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54" grpId="0" build="p" bldLvl="2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Allyn &amp; Bacon 2007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ECC31C-AAA5-48C8-94A2-B07B2FED10CB}" type="slidenum">
              <a:rPr lang="en-US"/>
              <a:pPr/>
              <a:t>51</a:t>
            </a:fld>
            <a:endParaRPr lang="en-US"/>
          </a:p>
        </p:txBody>
      </p:sp>
      <p:pic>
        <p:nvPicPr>
          <p:cNvPr id="250883" name="Picture 3" descr="C:\PowerPoint Work\Allyn &amp; Bacon\2005 Work\Henslin 8ed\Artwork\22-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457200"/>
            <a:ext cx="6248400" cy="59150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>
            <a:outerShdw dist="71842" dir="2700000" algn="ctr" rotWithShape="0">
              <a:schemeClr val="bg2"/>
            </a:outerShdw>
          </a:effectLst>
        </p:spPr>
      </p:pic>
    </p:spTree>
  </p:cSld>
  <p:clrMapOvr>
    <a:masterClrMapping/>
  </p:clrMapOvr>
  <p:transition>
    <p:checker dir="vert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2057400"/>
            <a:ext cx="6172200" cy="4800600"/>
          </a:xfrm>
          <a:noFill/>
          <a:ln/>
        </p:spPr>
        <p:txBody>
          <a:bodyPr lIns="92075" tIns="46038" rIns="92075" bIns="46038"/>
          <a:lstStyle/>
          <a:p>
            <a:pPr marL="454025" indent="-454025">
              <a:lnSpc>
                <a:spcPct val="180000"/>
              </a:lnSpc>
              <a:buClr>
                <a:srgbClr val="B2B2B2"/>
              </a:buClr>
            </a:pPr>
            <a:r>
              <a:rPr lang="en-US">
                <a:solidFill>
                  <a:srgbClr val="B2B2B2"/>
                </a:solidFill>
              </a:rPr>
              <a:t>Fossil Fuels and the Environment</a:t>
            </a:r>
            <a:endParaRPr lang="en-US"/>
          </a:p>
          <a:p>
            <a:pPr marL="454025" indent="-454025">
              <a:lnSpc>
                <a:spcPct val="180000"/>
              </a:lnSpc>
            </a:pPr>
            <a:r>
              <a:rPr lang="en-US"/>
              <a:t>The Energy Shortage and Multinational Corporations</a:t>
            </a:r>
            <a:endParaRPr lang="en-US" sz="28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Allyn &amp; Bacon 2007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62024A-071B-4DD1-97B9-211A9F39637B}" type="slidenum">
              <a:rPr lang="en-US"/>
              <a:pPr/>
              <a:t>52</a:t>
            </a:fld>
            <a:endParaRPr lang="en-US"/>
          </a:p>
        </p:txBody>
      </p:sp>
      <p:sp>
        <p:nvSpPr>
          <p:cNvPr id="248835" name="Text Box 3"/>
          <p:cNvSpPr txBox="1">
            <a:spLocks noChangeArrowheads="1"/>
          </p:cNvSpPr>
          <p:nvPr/>
        </p:nvSpPr>
        <p:spPr bwMode="auto">
          <a:xfrm>
            <a:off x="1143000" y="533400"/>
            <a:ext cx="6096000" cy="15240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hlink">
                <a:alpha val="50000"/>
              </a:schemeClr>
            </a:outerShdw>
          </a:effectLst>
        </p:spPr>
        <p:txBody>
          <a:bodyPr lIns="92075" tIns="46038" rIns="92075" bIns="46038" anchor="ctr"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4400">
                <a:solidFill>
                  <a:srgbClr val="000099"/>
                </a:solidFill>
                <a:latin typeface="Arial" charset="0"/>
              </a:rPr>
              <a:t>The Growth Machine vs. The Earth</a:t>
            </a:r>
          </a:p>
        </p:txBody>
      </p:sp>
      <p:sp>
        <p:nvSpPr>
          <p:cNvPr id="248836" name="Rectangle 4"/>
          <p:cNvSpPr>
            <a:spLocks noChangeArrowheads="1"/>
          </p:cNvSpPr>
          <p:nvPr/>
        </p:nvSpPr>
        <p:spPr bwMode="auto">
          <a:xfrm>
            <a:off x="1066800" y="2057400"/>
            <a:ext cx="6172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454025" indent="-454025">
              <a:lnSpc>
                <a:spcPct val="140000"/>
              </a:lnSpc>
              <a:buClr>
                <a:srgbClr val="FFCC66"/>
              </a:buClr>
              <a:buSzPct val="90000"/>
              <a:buFont typeface="Wingdings" pitchFamily="2" charset="2"/>
              <a:buChar char="v"/>
            </a:pPr>
            <a:endParaRPr lang="en-US"/>
          </a:p>
          <a:p>
            <a:pPr marL="454025" indent="-454025">
              <a:lnSpc>
                <a:spcPct val="140000"/>
              </a:lnSpc>
              <a:buClr>
                <a:srgbClr val="FFCC66"/>
              </a:buClr>
              <a:buSzPct val="90000"/>
              <a:buFont typeface="Wingdings" pitchFamily="2" charset="2"/>
              <a:buChar char="v"/>
            </a:pPr>
            <a:endParaRPr lang="en-US"/>
          </a:p>
          <a:p>
            <a:pPr marL="454025" indent="-454025">
              <a:lnSpc>
                <a:spcPct val="140000"/>
              </a:lnSpc>
              <a:buClr>
                <a:srgbClr val="FFCC66"/>
              </a:buClr>
              <a:buSzPct val="90000"/>
              <a:buFont typeface="Wingdings" pitchFamily="2" charset="2"/>
              <a:buChar char="v"/>
            </a:pPr>
            <a:endParaRPr lang="en-US"/>
          </a:p>
          <a:p>
            <a:pPr marL="454025" indent="-454025">
              <a:lnSpc>
                <a:spcPct val="140000"/>
              </a:lnSpc>
              <a:buClr>
                <a:srgbClr val="FFCC66"/>
              </a:buClr>
              <a:buSzPct val="90000"/>
              <a:buFont typeface="Wingdings" pitchFamily="2" charset="2"/>
              <a:buChar char="v"/>
            </a:pPr>
            <a:endParaRPr lang="en-US"/>
          </a:p>
          <a:p>
            <a:pPr marL="454025" indent="-454025">
              <a:lnSpc>
                <a:spcPct val="140000"/>
              </a:lnSpc>
              <a:buClr>
                <a:srgbClr val="FFCC66"/>
              </a:buClr>
              <a:buSzPct val="90000"/>
              <a:buFont typeface="Wingdings" pitchFamily="2" charset="2"/>
              <a:buChar char="v"/>
            </a:pPr>
            <a:endParaRPr lang="en-US"/>
          </a:p>
          <a:p>
            <a:pPr marL="454025" indent="-454025">
              <a:lnSpc>
                <a:spcPct val="140000"/>
              </a:lnSpc>
              <a:buClr>
                <a:srgbClr val="FFCC66"/>
              </a:buClr>
              <a:buSzPct val="90000"/>
              <a:buFont typeface="Wingdings" pitchFamily="2" charset="2"/>
              <a:buChar char="v"/>
            </a:pPr>
            <a:r>
              <a:rPr lang="en-US"/>
              <a:t>Environmental Injustice</a:t>
            </a:r>
            <a:endParaRPr lang="en-US" sz="28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8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8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88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88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88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88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834" grpId="0" build="p" bldLvl="2" autoUpdateAnimBg="0" advAuto="0"/>
      <p:bldP spid="248836" grpId="0" build="p" bldLvl="2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2057400"/>
            <a:ext cx="6324600" cy="4419600"/>
          </a:xfrm>
          <a:noFill/>
          <a:ln/>
        </p:spPr>
        <p:txBody>
          <a:bodyPr lIns="92075" tIns="46038" rIns="92075" bIns="46038"/>
          <a:lstStyle/>
          <a:p>
            <a:pPr marL="454025" indent="-454025">
              <a:lnSpc>
                <a:spcPct val="200000"/>
              </a:lnSpc>
            </a:pPr>
            <a:r>
              <a:rPr lang="en-US"/>
              <a:t>Ozone Depletion</a:t>
            </a:r>
          </a:p>
          <a:p>
            <a:pPr marL="454025" indent="-454025">
              <a:lnSpc>
                <a:spcPct val="200000"/>
              </a:lnSpc>
            </a:pPr>
            <a:r>
              <a:rPr lang="en-US"/>
              <a:t>Greenhouse Effect</a:t>
            </a:r>
          </a:p>
          <a:p>
            <a:pPr marL="454025" indent="-454025">
              <a:lnSpc>
                <a:spcPct val="200000"/>
              </a:lnSpc>
            </a:pPr>
            <a:r>
              <a:rPr lang="en-US"/>
              <a:t>Global Warming</a:t>
            </a:r>
            <a:endParaRPr lang="en-US" sz="280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Allyn &amp; Bacon 2007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B18B60-0EC7-46A2-8BFD-A7A05F81B89B}" type="slidenum">
              <a:rPr lang="en-US"/>
              <a:pPr/>
              <a:t>53</a:t>
            </a:fld>
            <a:endParaRPr lang="en-US"/>
          </a:p>
        </p:txBody>
      </p:sp>
      <p:sp>
        <p:nvSpPr>
          <p:cNvPr id="230403" name="Text Box 3"/>
          <p:cNvSpPr txBox="1">
            <a:spLocks noChangeArrowheads="1"/>
          </p:cNvSpPr>
          <p:nvPr/>
        </p:nvSpPr>
        <p:spPr bwMode="auto">
          <a:xfrm>
            <a:off x="1066800" y="593725"/>
            <a:ext cx="7391400" cy="14636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hlink">
                <a:alpha val="50000"/>
              </a:schemeClr>
            </a:outerShdw>
          </a:effectLst>
        </p:spPr>
        <p:txBody>
          <a:bodyPr lIns="92075" tIns="46038" rIns="92075" bIns="46038" anchor="ctr"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4400">
                <a:solidFill>
                  <a:srgbClr val="000099"/>
                </a:solidFill>
                <a:latin typeface="Arial" charset="0"/>
              </a:rPr>
              <a:t>Environmental Problems in Industrializing Nations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0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0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04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04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04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04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402" grpId="0" build="p" bldLvl="2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2057400"/>
            <a:ext cx="6324600" cy="4419600"/>
          </a:xfrm>
          <a:noFill/>
          <a:ln/>
        </p:spPr>
        <p:txBody>
          <a:bodyPr lIns="92075" tIns="46038" rIns="92075" bIns="46038"/>
          <a:lstStyle/>
          <a:p>
            <a:pPr marL="454025" indent="-454025">
              <a:lnSpc>
                <a:spcPct val="180000"/>
              </a:lnSpc>
            </a:pPr>
            <a:r>
              <a:rPr lang="en-US"/>
              <a:t>Exported Pollution from Industrialized Nations</a:t>
            </a:r>
            <a:endParaRPr lang="en-US" sz="2800"/>
          </a:p>
          <a:p>
            <a:pPr marL="454025" indent="-454025">
              <a:lnSpc>
                <a:spcPct val="180000"/>
              </a:lnSpc>
            </a:pPr>
            <a:r>
              <a:rPr lang="en-US"/>
              <a:t>Destruction of Habitat</a:t>
            </a:r>
          </a:p>
          <a:p>
            <a:pPr marL="454025" indent="-454025">
              <a:lnSpc>
                <a:spcPct val="180000"/>
              </a:lnSpc>
            </a:pPr>
            <a:r>
              <a:rPr lang="en-US"/>
              <a:t>Disappearance of Rain Forests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Allyn &amp; Bacon 2007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E4D7BE-719D-40C6-B4F8-56A377AAB4D6}" type="slidenum">
              <a:rPr lang="en-US"/>
              <a:pPr/>
              <a:t>54</a:t>
            </a:fld>
            <a:endParaRPr lang="en-US"/>
          </a:p>
        </p:txBody>
      </p:sp>
      <p:sp>
        <p:nvSpPr>
          <p:cNvPr id="232451" name="Text Box 3"/>
          <p:cNvSpPr txBox="1">
            <a:spLocks noChangeArrowheads="1"/>
          </p:cNvSpPr>
          <p:nvPr/>
        </p:nvSpPr>
        <p:spPr bwMode="auto">
          <a:xfrm>
            <a:off x="1143000" y="609600"/>
            <a:ext cx="8001000" cy="14478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hlink">
                <a:alpha val="50000"/>
              </a:schemeClr>
            </a:outerShdw>
          </a:effectLst>
        </p:spPr>
        <p:txBody>
          <a:bodyPr lIns="92075" tIns="46038" rIns="92075" bIns="46038" anchor="ctr"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4400">
                <a:solidFill>
                  <a:srgbClr val="000099"/>
                </a:solidFill>
                <a:latin typeface="Arial" charset="0"/>
              </a:rPr>
              <a:t>Environmental Problems in Least Industrialized Nations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2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4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24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4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24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50" grpId="0" build="p" bldLvl="2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2057400"/>
            <a:ext cx="6324600" cy="4419600"/>
          </a:xfrm>
          <a:noFill/>
          <a:ln/>
        </p:spPr>
        <p:txBody>
          <a:bodyPr lIns="92075" tIns="46038" rIns="92075" bIns="46038">
            <a:normAutofit lnSpcReduction="10000"/>
          </a:bodyPr>
          <a:lstStyle/>
          <a:p>
            <a:pPr marL="454025" indent="-454025">
              <a:lnSpc>
                <a:spcPct val="180000"/>
              </a:lnSpc>
            </a:pPr>
            <a:r>
              <a:rPr lang="en-US"/>
              <a:t>Green Political Parties</a:t>
            </a:r>
          </a:p>
          <a:p>
            <a:pPr marL="454025" indent="-454025">
              <a:lnSpc>
                <a:spcPct val="180000"/>
              </a:lnSpc>
            </a:pPr>
            <a:r>
              <a:rPr lang="en-US"/>
              <a:t>Activists Seek Solutions in…</a:t>
            </a:r>
          </a:p>
          <a:p>
            <a:pPr marL="854075" lvl="1" indent="-285750">
              <a:lnSpc>
                <a:spcPct val="180000"/>
              </a:lnSpc>
            </a:pPr>
            <a:r>
              <a:rPr lang="en-US"/>
              <a:t>Politics</a:t>
            </a:r>
          </a:p>
          <a:p>
            <a:pPr marL="854075" lvl="1" indent="-285750">
              <a:lnSpc>
                <a:spcPct val="180000"/>
              </a:lnSpc>
            </a:pPr>
            <a:r>
              <a:rPr lang="en-US"/>
              <a:t>Education</a:t>
            </a:r>
          </a:p>
          <a:p>
            <a:pPr marL="854075" lvl="1" indent="-285750">
              <a:lnSpc>
                <a:spcPct val="180000"/>
              </a:lnSpc>
            </a:pPr>
            <a:r>
              <a:rPr lang="en-US"/>
              <a:t>Legislation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Allyn &amp; Bacon 2007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A1A72B-89C6-464C-9E72-87E758AE3253}" type="slidenum">
              <a:rPr lang="en-US"/>
              <a:pPr/>
              <a:t>55</a:t>
            </a:fld>
            <a:endParaRPr lang="en-US"/>
          </a:p>
        </p:txBody>
      </p:sp>
      <p:sp>
        <p:nvSpPr>
          <p:cNvPr id="234499" name="Text Box 3"/>
          <p:cNvSpPr txBox="1">
            <a:spLocks noChangeArrowheads="1"/>
          </p:cNvSpPr>
          <p:nvPr/>
        </p:nvSpPr>
        <p:spPr bwMode="auto">
          <a:xfrm>
            <a:off x="1143000" y="609600"/>
            <a:ext cx="7467600" cy="14478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hlink">
                <a:alpha val="50000"/>
              </a:schemeClr>
            </a:outerShdw>
          </a:effectLst>
        </p:spPr>
        <p:txBody>
          <a:bodyPr lIns="92075" tIns="46038" rIns="92075" bIns="46038" anchor="ctr"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4400">
                <a:solidFill>
                  <a:srgbClr val="000099"/>
                </a:solidFill>
                <a:latin typeface="Arial" charset="0"/>
              </a:rPr>
              <a:t>The Environmental Movement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4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4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44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44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44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44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44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44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44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44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498" grpId="0" build="p" bldLvl="2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28800"/>
            <a:ext cx="8001000" cy="4419600"/>
          </a:xfrm>
          <a:noFill/>
          <a:ln/>
        </p:spPr>
        <p:txBody>
          <a:bodyPr lIns="92075" tIns="46038" rIns="92075" bIns="46038"/>
          <a:lstStyle/>
          <a:p>
            <a:pPr marL="454025" indent="-454025">
              <a:lnSpc>
                <a:spcPct val="160000"/>
              </a:lnSpc>
              <a:buFont typeface="Wingdings" pitchFamily="2" charset="2"/>
              <a:buNone/>
            </a:pPr>
            <a:r>
              <a:rPr lang="en-US" sz="2800"/>
              <a:t>Main Assumptions:</a:t>
            </a:r>
          </a:p>
          <a:p>
            <a:pPr marL="454025" indent="-454025">
              <a:lnSpc>
                <a:spcPct val="160000"/>
              </a:lnSpc>
            </a:pPr>
            <a:r>
              <a:rPr lang="en-US" sz="2800"/>
              <a:t>Physical Environment a Significant Variable</a:t>
            </a:r>
          </a:p>
          <a:p>
            <a:pPr marL="454025" indent="-454025">
              <a:lnSpc>
                <a:spcPct val="160000"/>
              </a:lnSpc>
            </a:pPr>
            <a:r>
              <a:rPr lang="en-US" sz="2800"/>
              <a:t>Human Beings Depend on Natural Environment</a:t>
            </a:r>
          </a:p>
          <a:p>
            <a:pPr marL="454025" indent="-454025">
              <a:lnSpc>
                <a:spcPct val="160000"/>
              </a:lnSpc>
            </a:pPr>
            <a:r>
              <a:rPr lang="en-US" sz="2800"/>
              <a:t>Human Actions Have Unintended Consequences</a:t>
            </a:r>
          </a:p>
          <a:p>
            <a:pPr marL="454025" indent="-454025">
              <a:lnSpc>
                <a:spcPct val="160000"/>
              </a:lnSpc>
            </a:pPr>
            <a:r>
              <a:rPr lang="en-US" sz="2800"/>
              <a:t>The World is Finite; Limits to Economic Growth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Allyn &amp; Bacon 2007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79E8FA-C990-44F7-ABD3-982EE66A2B4D}" type="slidenum">
              <a:rPr lang="en-US"/>
              <a:pPr/>
              <a:t>56</a:t>
            </a:fld>
            <a:endParaRPr lang="en-US"/>
          </a:p>
        </p:txBody>
      </p:sp>
      <p:sp>
        <p:nvSpPr>
          <p:cNvPr id="236547" name="Text Box 3"/>
          <p:cNvSpPr txBox="1">
            <a:spLocks noChangeArrowheads="1"/>
          </p:cNvSpPr>
          <p:nvPr/>
        </p:nvSpPr>
        <p:spPr bwMode="auto">
          <a:xfrm>
            <a:off x="1066800" y="914400"/>
            <a:ext cx="7848600" cy="11430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hlink">
                <a:alpha val="50000"/>
              </a:schemeClr>
            </a:outerShdw>
          </a:effectLst>
        </p:spPr>
        <p:txBody>
          <a:bodyPr lIns="92075" tIns="46038" rIns="92075" bIns="46038" anchor="ctr"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4400">
                <a:solidFill>
                  <a:srgbClr val="000099"/>
                </a:solidFill>
                <a:latin typeface="Arial" charset="0"/>
              </a:rPr>
              <a:t>Environmental Sociology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6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5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65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5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65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5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65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5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65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546" grpId="0" build="p" bldLvl="2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828800"/>
            <a:ext cx="8001000" cy="4419600"/>
          </a:xfrm>
          <a:noFill/>
          <a:ln/>
        </p:spPr>
        <p:txBody>
          <a:bodyPr lIns="92075" tIns="46038" rIns="92075" bIns="46038"/>
          <a:lstStyle/>
          <a:p>
            <a:pPr marL="454025" indent="-454025">
              <a:lnSpc>
                <a:spcPct val="110000"/>
              </a:lnSpc>
              <a:buFont typeface="Wingdings" pitchFamily="2" charset="2"/>
              <a:buNone/>
            </a:pPr>
            <a:r>
              <a:rPr lang="en-US"/>
              <a:t>Main Assumptions:</a:t>
            </a:r>
          </a:p>
          <a:p>
            <a:pPr marL="454025" indent="-454025">
              <a:lnSpc>
                <a:spcPct val="110000"/>
              </a:lnSpc>
            </a:pPr>
            <a:r>
              <a:rPr lang="en-US" sz="2800"/>
              <a:t>Economic Expansion Requires Extraction of Resources from Environment</a:t>
            </a:r>
          </a:p>
          <a:p>
            <a:pPr marL="454025" indent="-454025">
              <a:lnSpc>
                <a:spcPct val="110000"/>
              </a:lnSpc>
            </a:pPr>
            <a:r>
              <a:rPr lang="en-US" sz="2800"/>
              <a:t>Increased Extractions Lead to Ecological Problems</a:t>
            </a:r>
          </a:p>
          <a:p>
            <a:pPr marL="454025" indent="-454025">
              <a:lnSpc>
                <a:spcPct val="110000"/>
              </a:lnSpc>
            </a:pPr>
            <a:r>
              <a:rPr lang="en-US" sz="2800"/>
              <a:t>Ecological Problems Restrict Economic Expansion</a:t>
            </a:r>
          </a:p>
          <a:p>
            <a:pPr marL="454025" indent="-454025">
              <a:lnSpc>
                <a:spcPct val="110000"/>
              </a:lnSpc>
            </a:pPr>
            <a:r>
              <a:rPr lang="en-US" sz="2800"/>
              <a:t>Governments Create Environmental Problems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Allyn &amp; Bacon 2007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8109DC-3F72-46D6-B849-CA9B9CA2AE4C}" type="slidenum">
              <a:rPr lang="en-US"/>
              <a:pPr/>
              <a:t>57</a:t>
            </a:fld>
            <a:endParaRPr lang="en-US"/>
          </a:p>
        </p:txBody>
      </p:sp>
      <p:sp>
        <p:nvSpPr>
          <p:cNvPr id="238595" name="Text Box 3"/>
          <p:cNvSpPr txBox="1">
            <a:spLocks noChangeArrowheads="1"/>
          </p:cNvSpPr>
          <p:nvPr/>
        </p:nvSpPr>
        <p:spPr bwMode="auto">
          <a:xfrm>
            <a:off x="1143000" y="882650"/>
            <a:ext cx="7848600" cy="11747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hlink">
                <a:alpha val="50000"/>
              </a:schemeClr>
            </a:outerShdw>
          </a:effectLst>
        </p:spPr>
        <p:txBody>
          <a:bodyPr lIns="92075" tIns="46038" rIns="92075" bIns="46038" anchor="ctr"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4400">
                <a:solidFill>
                  <a:srgbClr val="000099"/>
                </a:solidFill>
                <a:latin typeface="Arial" charset="0"/>
              </a:rPr>
              <a:t>Environmental Sociology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8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5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85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5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85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5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85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5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85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594" grpId="0" build="p" bldLvl="2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2057400"/>
            <a:ext cx="7772400" cy="4648200"/>
          </a:xfrm>
          <a:noFill/>
          <a:ln/>
        </p:spPr>
        <p:txBody>
          <a:bodyPr lIns="92075" tIns="46038" rIns="92075" bIns="46038"/>
          <a:lstStyle/>
          <a:p>
            <a:pPr marL="454025" indent="-454025">
              <a:lnSpc>
                <a:spcPct val="170000"/>
              </a:lnSpc>
            </a:pPr>
            <a:r>
              <a:rPr lang="en-US"/>
              <a:t>Technology and the Environment: The Goal of Harmony</a:t>
            </a:r>
          </a:p>
          <a:p>
            <a:pPr marL="454025" indent="-454025">
              <a:lnSpc>
                <a:spcPct val="170000"/>
              </a:lnSpc>
            </a:pPr>
            <a:r>
              <a:rPr lang="en-US"/>
              <a:t>Abuse of Environment Not Inevitable</a:t>
            </a:r>
          </a:p>
          <a:p>
            <a:pPr marL="454025" indent="-454025">
              <a:lnSpc>
                <a:spcPct val="170000"/>
              </a:lnSpc>
            </a:pPr>
            <a:r>
              <a:rPr lang="en-US"/>
              <a:t>Must Discover Ways to Reduce or Eliminate Harm to the Environment</a:t>
            </a:r>
            <a:endParaRPr lang="en-US" sz="280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Allyn &amp; Bacon 2007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B5C32C-DBCF-4372-838F-3B29D40B999E}" type="slidenum">
              <a:rPr lang="en-US"/>
              <a:pPr/>
              <a:t>58</a:t>
            </a:fld>
            <a:endParaRPr lang="en-US"/>
          </a:p>
        </p:txBody>
      </p:sp>
      <p:sp>
        <p:nvSpPr>
          <p:cNvPr id="240643" name="Text Box 3"/>
          <p:cNvSpPr txBox="1">
            <a:spLocks noChangeArrowheads="1"/>
          </p:cNvSpPr>
          <p:nvPr/>
        </p:nvSpPr>
        <p:spPr bwMode="auto">
          <a:xfrm>
            <a:off x="1143000" y="882650"/>
            <a:ext cx="7848600" cy="11747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hlink">
                <a:alpha val="50000"/>
              </a:schemeClr>
            </a:outerShdw>
          </a:effectLst>
        </p:spPr>
        <p:txBody>
          <a:bodyPr lIns="92075" tIns="46038" rIns="92075" bIns="46038" anchor="ctr"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4400">
                <a:solidFill>
                  <a:srgbClr val="000099"/>
                </a:solidFill>
                <a:latin typeface="Arial" charset="0"/>
              </a:rPr>
              <a:t>Environmental Sociology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0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0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06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06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06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06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642" grpId="0" build="p" bldLvl="2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2057400"/>
            <a:ext cx="8077200" cy="4343400"/>
          </a:xfrm>
          <a:noFill/>
          <a:ln/>
        </p:spPr>
        <p:txBody>
          <a:bodyPr lIns="92075" tIns="46038" rIns="92075" bIns="46038"/>
          <a:lstStyle/>
          <a:p>
            <a:pPr marL="454025" indent="-454025">
              <a:lnSpc>
                <a:spcPct val="210000"/>
              </a:lnSpc>
              <a:buClr>
                <a:srgbClr val="B2B2B2"/>
              </a:buClr>
            </a:pPr>
            <a:r>
              <a:rPr lang="en-US" sz="2800">
                <a:solidFill>
                  <a:srgbClr val="B2B2B2"/>
                </a:solidFill>
              </a:rPr>
              <a:t>No Space for Enjoying Life?</a:t>
            </a:r>
          </a:p>
          <a:p>
            <a:pPr marL="454025" indent="-454025">
              <a:lnSpc>
                <a:spcPct val="210000"/>
              </a:lnSpc>
              <a:buClr>
                <a:srgbClr val="B2B2B2"/>
              </a:buClr>
            </a:pPr>
            <a:r>
              <a:rPr lang="en-US" sz="2800">
                <a:solidFill>
                  <a:srgbClr val="B2B2B2"/>
                </a:solidFill>
              </a:rPr>
              <a:t>The New Malthusians</a:t>
            </a:r>
          </a:p>
          <a:p>
            <a:pPr marL="454025" indent="-454025">
              <a:lnSpc>
                <a:spcPct val="210000"/>
              </a:lnSpc>
              <a:buClr>
                <a:srgbClr val="B2B2B2"/>
              </a:buClr>
            </a:pPr>
            <a:r>
              <a:rPr lang="en-US" sz="2800">
                <a:solidFill>
                  <a:srgbClr val="B2B2B2"/>
                </a:solidFill>
              </a:rPr>
              <a:t>The Anti-Malthusians</a:t>
            </a:r>
            <a:endParaRPr lang="en-US" sz="2800"/>
          </a:p>
          <a:p>
            <a:pPr marL="454025" indent="-454025">
              <a:lnSpc>
                <a:spcPct val="210000"/>
              </a:lnSpc>
            </a:pPr>
            <a:r>
              <a:rPr lang="en-US" sz="2800"/>
              <a:t>Who is Correct?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Allyn &amp; Bacon 2007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1240AA-C67B-49D1-A92F-CE3F788C3A94}" type="slidenum">
              <a:rPr lang="en-US"/>
              <a:pPr/>
              <a:t>6</a:t>
            </a:fld>
            <a:endParaRPr lang="en-US"/>
          </a:p>
        </p:txBody>
      </p:sp>
      <p:sp>
        <p:nvSpPr>
          <p:cNvPr id="201731" name="Text Box 3"/>
          <p:cNvSpPr txBox="1">
            <a:spLocks noChangeArrowheads="1"/>
          </p:cNvSpPr>
          <p:nvPr/>
        </p:nvSpPr>
        <p:spPr bwMode="auto">
          <a:xfrm>
            <a:off x="1066800" y="609600"/>
            <a:ext cx="7924800" cy="14478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hlink">
                <a:alpha val="50000"/>
              </a:schemeClr>
            </a:outerShdw>
          </a:effectLst>
        </p:spPr>
        <p:txBody>
          <a:bodyPr lIns="92075" tIns="46038" rIns="92075" bIns="46038" anchor="ctr"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4800">
                <a:solidFill>
                  <a:srgbClr val="000066"/>
                </a:solidFill>
                <a:latin typeface="Arial" charset="0"/>
              </a:rPr>
              <a:t>Population in Global Perspective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1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7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17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7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17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7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17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0" grpId="0" build="p" bldLvl="2" autoUpdateAnimBg="0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1026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2057400"/>
            <a:ext cx="8077200" cy="4495800"/>
          </a:xfrm>
          <a:noFill/>
          <a:ln/>
        </p:spPr>
        <p:txBody>
          <a:bodyPr lIns="92075" tIns="46038" rIns="92075" bIns="46038"/>
          <a:lstStyle/>
          <a:p>
            <a:pPr marL="454025" indent="-454025">
              <a:lnSpc>
                <a:spcPct val="180000"/>
              </a:lnSpc>
              <a:buSzTx/>
              <a:buFont typeface="Wingdings" pitchFamily="2" charset="2"/>
              <a:buNone/>
            </a:pPr>
            <a:r>
              <a:rPr lang="en-US"/>
              <a:t>Why Are People Starving?</a:t>
            </a:r>
          </a:p>
          <a:p>
            <a:pPr marL="454025" indent="-454025">
              <a:lnSpc>
                <a:spcPct val="180000"/>
              </a:lnSpc>
              <a:buSzTx/>
            </a:pPr>
            <a:r>
              <a:rPr lang="en-US"/>
              <a:t>Now More Food Per Person Produced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Allyn &amp; Bacon 2007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CFD920-8387-46AA-BCE8-6621BFA1B31B}" type="slidenum">
              <a:rPr lang="en-US"/>
              <a:pPr/>
              <a:t>7</a:t>
            </a:fld>
            <a:endParaRPr lang="en-US"/>
          </a:p>
        </p:txBody>
      </p:sp>
      <p:sp>
        <p:nvSpPr>
          <p:cNvPr id="211971" name="Text Box 1027"/>
          <p:cNvSpPr txBox="1">
            <a:spLocks noChangeArrowheads="1"/>
          </p:cNvSpPr>
          <p:nvPr/>
        </p:nvSpPr>
        <p:spPr bwMode="auto">
          <a:xfrm>
            <a:off x="1066800" y="882650"/>
            <a:ext cx="7924800" cy="11747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hlink">
                <a:alpha val="50000"/>
              </a:schemeClr>
            </a:outerShdw>
          </a:effectLst>
        </p:spPr>
        <p:txBody>
          <a:bodyPr lIns="92075" tIns="46038" rIns="92075" bIns="46038" anchor="ctr"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4800">
                <a:solidFill>
                  <a:srgbClr val="000066"/>
                </a:solidFill>
                <a:latin typeface="Arial" charset="0"/>
              </a:rPr>
              <a:t>Population in Global Perspective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1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1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19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19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970" grpId="0" build="p" bldLvl="2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Allyn &amp; Bacon 2007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3B81C7-14FC-4643-9788-2B3B8D9BC5E7}" type="slidenum">
              <a:rPr lang="en-US"/>
              <a:pPr/>
              <a:t>8</a:t>
            </a:fld>
            <a:endParaRPr lang="en-US"/>
          </a:p>
        </p:txBody>
      </p:sp>
      <p:pic>
        <p:nvPicPr>
          <p:cNvPr id="214020" name="Picture 1028" descr="C:\PowerPoint Work\Allyn &amp; Bacon\2005 Work\Henslin 8ed\Artwork\20-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838200"/>
            <a:ext cx="6477000" cy="52165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>
            <a:outerShdw dist="71842" dir="2700000" algn="ctr" rotWithShape="0">
              <a:srgbClr val="000000"/>
            </a:outerShdw>
          </a:effectLst>
        </p:spPr>
      </p:pic>
    </p:spTree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2057400"/>
            <a:ext cx="8077200" cy="4495800"/>
          </a:xfrm>
          <a:noFill/>
          <a:ln/>
        </p:spPr>
        <p:txBody>
          <a:bodyPr lIns="92075" tIns="46038" rIns="92075" bIns="46038"/>
          <a:lstStyle/>
          <a:p>
            <a:pPr marL="454025" indent="-454025">
              <a:lnSpc>
                <a:spcPct val="180000"/>
              </a:lnSpc>
              <a:buClr>
                <a:srgbClr val="B2B2B2"/>
              </a:buClr>
              <a:buSzTx/>
              <a:buFont typeface="Wingdings" pitchFamily="2" charset="2"/>
              <a:buNone/>
            </a:pPr>
            <a:r>
              <a:rPr lang="en-US" sz="2800">
                <a:solidFill>
                  <a:srgbClr val="B2B2B2"/>
                </a:solidFill>
              </a:rPr>
              <a:t>Why Are People Starving?</a:t>
            </a:r>
          </a:p>
          <a:p>
            <a:pPr marL="454025" indent="-454025">
              <a:lnSpc>
                <a:spcPct val="180000"/>
              </a:lnSpc>
              <a:buClr>
                <a:srgbClr val="B2B2B2"/>
              </a:buClr>
              <a:buSzTx/>
            </a:pPr>
            <a:r>
              <a:rPr lang="en-US" sz="2800">
                <a:solidFill>
                  <a:srgbClr val="B2B2B2"/>
                </a:solidFill>
              </a:rPr>
              <a:t>Now More Food Per Person Produced</a:t>
            </a:r>
          </a:p>
          <a:p>
            <a:pPr marL="454025" indent="-454025">
              <a:lnSpc>
                <a:spcPct val="180000"/>
              </a:lnSpc>
              <a:buSzTx/>
            </a:pPr>
            <a:r>
              <a:rPr lang="en-US" sz="2800"/>
              <a:t>Starvation Occurs in Particular Places</a:t>
            </a:r>
          </a:p>
          <a:p>
            <a:pPr marL="1030288" lvl="1" indent="-461963">
              <a:lnSpc>
                <a:spcPct val="180000"/>
              </a:lnSpc>
              <a:buSzTx/>
            </a:pPr>
            <a:r>
              <a:rPr lang="en-US" sz="2400"/>
              <a:t>Droughts</a:t>
            </a:r>
          </a:p>
          <a:p>
            <a:pPr marL="1030288" lvl="1" indent="-461963">
              <a:lnSpc>
                <a:spcPct val="180000"/>
              </a:lnSpc>
              <a:buSzTx/>
            </a:pPr>
            <a:r>
              <a:rPr lang="en-US" sz="2400"/>
              <a:t>Wars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Allyn &amp; Bacon 2007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3DEE4F-996A-47BE-B754-D08118E29F76}" type="slidenum">
              <a:rPr lang="en-US"/>
              <a:pPr/>
              <a:t>9</a:t>
            </a:fld>
            <a:endParaRPr lang="en-US"/>
          </a:p>
        </p:txBody>
      </p:sp>
      <p:sp>
        <p:nvSpPr>
          <p:cNvPr id="171011" name="Text Box 3"/>
          <p:cNvSpPr txBox="1">
            <a:spLocks noChangeArrowheads="1"/>
          </p:cNvSpPr>
          <p:nvPr/>
        </p:nvSpPr>
        <p:spPr bwMode="auto">
          <a:xfrm>
            <a:off x="1066800" y="882650"/>
            <a:ext cx="7924800" cy="11747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hlink">
                <a:alpha val="50000"/>
              </a:schemeClr>
            </a:outerShdw>
          </a:effectLst>
        </p:spPr>
        <p:txBody>
          <a:bodyPr lIns="92075" tIns="46038" rIns="92075" bIns="46038" anchor="ctr"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4800">
                <a:solidFill>
                  <a:srgbClr val="000066"/>
                </a:solidFill>
                <a:latin typeface="Arial" charset="0"/>
              </a:rPr>
              <a:t>Population in Global Perspective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1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1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1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1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1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0" grpId="0" build="p" bldLvl="2" autoUpdateAnimBg="0" advAuto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1206</Words>
  <Application>Microsoft Office PowerPoint</Application>
  <PresentationFormat>On-screen Show (4:3)</PresentationFormat>
  <Paragraphs>322</Paragraphs>
  <Slides>58</Slides>
  <Notes>58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5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</vt:vector>
  </TitlesOfParts>
  <Company>Valencia Community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nroyer</dc:creator>
  <cp:lastModifiedBy>nroyer</cp:lastModifiedBy>
  <cp:revision>5</cp:revision>
  <dcterms:created xsi:type="dcterms:W3CDTF">2011-06-20T17:28:59Z</dcterms:created>
  <dcterms:modified xsi:type="dcterms:W3CDTF">2011-06-20T17:47:12Z</dcterms:modified>
</cp:coreProperties>
</file>